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53" r:id="rId1"/>
  </p:sldMasterIdLst>
  <p:sldIdLst>
    <p:sldId id="276" r:id="rId2"/>
    <p:sldId id="259" r:id="rId3"/>
    <p:sldId id="260" r:id="rId4"/>
    <p:sldId id="262" r:id="rId5"/>
    <p:sldId id="263" r:id="rId6"/>
    <p:sldId id="264" r:id="rId7"/>
    <p:sldId id="265" r:id="rId8"/>
    <p:sldId id="266" r:id="rId9"/>
    <p:sldId id="269" r:id="rId10"/>
    <p:sldId id="277" r:id="rId11"/>
    <p:sldId id="270" r:id="rId12"/>
    <p:sldId id="272" r:id="rId13"/>
    <p:sldId id="268" r:id="rId14"/>
    <p:sldId id="271"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jpeg>
</file>

<file path=ppt/media/image27.jpeg>
</file>

<file path=ppt/media/image3.jpg>
</file>

<file path=ppt/media/image4.jpg>
</file>

<file path=ppt/media/image5.jpg>
</file>

<file path=ppt/media/image6.jpg>
</file>

<file path=ppt/media/image7.jpg>
</file>

<file path=ppt/media/image8.jpg>
</file>

<file path=ppt/media/image9.jpg>
</file>

<file path=ppt/media/media1.wm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319986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2012878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091162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10707605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859743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1766294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28460571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1584746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450690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0747753C-DC78-4171-87C7-3BA36F3B288A}" type="datetimeFigureOut">
              <a:rPr lang="it-IT" smtClean="0"/>
              <a:t>06/05/2019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3357528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0747753C-DC78-4171-87C7-3BA36F3B288A}" type="datetimeFigureOut">
              <a:rPr lang="it-IT" smtClean="0"/>
              <a:t>06/05/2019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2362219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0747753C-DC78-4171-87C7-3BA36F3B288A}" type="datetimeFigureOut">
              <a:rPr lang="it-IT" smtClean="0"/>
              <a:t>06/05/2019</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2864045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0747753C-DC78-4171-87C7-3BA36F3B288A}" type="datetimeFigureOut">
              <a:rPr lang="it-IT" smtClean="0"/>
              <a:t>06/05/2019</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4107298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47753C-DC78-4171-87C7-3BA36F3B288A}" type="datetimeFigureOut">
              <a:rPr lang="it-IT" smtClean="0"/>
              <a:t>06/05/2019</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3092806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747753C-DC78-4171-87C7-3BA36F3B288A}" type="datetimeFigureOut">
              <a:rPr lang="it-IT" smtClean="0"/>
              <a:t>06/05/2019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2302201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747753C-DC78-4171-87C7-3BA36F3B288A}" type="datetimeFigureOut">
              <a:rPr lang="it-IT" smtClean="0"/>
              <a:t>06/05/2019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5D69BBE3-BB0D-4B25-9BF0-BEC626894416}" type="slidenum">
              <a:rPr lang="it-IT" smtClean="0"/>
              <a:t>‹N›</a:t>
            </a:fld>
            <a:endParaRPr lang="it-IT"/>
          </a:p>
        </p:txBody>
      </p:sp>
    </p:spTree>
    <p:extLst>
      <p:ext uri="{BB962C8B-B14F-4D97-AF65-F5344CB8AC3E}">
        <p14:creationId xmlns:p14="http://schemas.microsoft.com/office/powerpoint/2010/main" val="303617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747753C-DC78-4171-87C7-3BA36F3B288A}" type="datetimeFigureOut">
              <a:rPr lang="it-IT" smtClean="0"/>
              <a:t>06/05/2019</a:t>
            </a:fld>
            <a:endParaRPr lang="it-IT"/>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D69BBE3-BB0D-4B25-9BF0-BEC626894416}" type="slidenum">
              <a:rPr lang="it-IT" smtClean="0"/>
              <a:t>‹N›</a:t>
            </a:fld>
            <a:endParaRPr lang="it-IT"/>
          </a:p>
        </p:txBody>
      </p:sp>
    </p:spTree>
    <p:extLst>
      <p:ext uri="{BB962C8B-B14F-4D97-AF65-F5344CB8AC3E}">
        <p14:creationId xmlns:p14="http://schemas.microsoft.com/office/powerpoint/2010/main" val="4235846797"/>
      </p:ext>
    </p:extLst>
  </p:cSld>
  <p:clrMap bg1="lt1" tx1="dk1" bg2="lt2" tx2="dk2" accent1="accent1" accent2="accent2" accent3="accent3" accent4="accent4" accent5="accent5" accent6="accent6" hlink="hlink" folHlink="folHlink"/>
  <p:sldLayoutIdLst>
    <p:sldLayoutId id="2147484154" r:id="rId1"/>
    <p:sldLayoutId id="2147484155" r:id="rId2"/>
    <p:sldLayoutId id="2147484156" r:id="rId3"/>
    <p:sldLayoutId id="2147484157" r:id="rId4"/>
    <p:sldLayoutId id="2147484158" r:id="rId5"/>
    <p:sldLayoutId id="2147484159" r:id="rId6"/>
    <p:sldLayoutId id="2147484160" r:id="rId7"/>
    <p:sldLayoutId id="2147484161" r:id="rId8"/>
    <p:sldLayoutId id="2147484162" r:id="rId9"/>
    <p:sldLayoutId id="2147484163" r:id="rId10"/>
    <p:sldLayoutId id="2147484164" r:id="rId11"/>
    <p:sldLayoutId id="2147484165" r:id="rId12"/>
    <p:sldLayoutId id="2147484166" r:id="rId13"/>
    <p:sldLayoutId id="2147484167" r:id="rId14"/>
    <p:sldLayoutId id="2147484168" r:id="rId15"/>
    <p:sldLayoutId id="214748416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9D8723-F02E-4C95-81B8-685475576320}"/>
              </a:ext>
            </a:extLst>
          </p:cNvPr>
          <p:cNvSpPr>
            <a:spLocks noGrp="1"/>
          </p:cNvSpPr>
          <p:nvPr>
            <p:ph type="title"/>
          </p:nvPr>
        </p:nvSpPr>
        <p:spPr/>
        <p:txBody>
          <a:bodyPr/>
          <a:lstStyle/>
          <a:p>
            <a:endParaRPr lang="it-IT"/>
          </a:p>
        </p:txBody>
      </p:sp>
      <p:sp>
        <p:nvSpPr>
          <p:cNvPr id="3" name="Segnaposto contenuto 2">
            <a:extLst>
              <a:ext uri="{FF2B5EF4-FFF2-40B4-BE49-F238E27FC236}">
                <a16:creationId xmlns:a16="http://schemas.microsoft.com/office/drawing/2014/main" id="{3209867C-769E-467A-B487-1F4167291148}"/>
              </a:ext>
            </a:extLst>
          </p:cNvPr>
          <p:cNvSpPr>
            <a:spLocks noGrp="1"/>
          </p:cNvSpPr>
          <p:nvPr>
            <p:ph idx="1"/>
          </p:nvPr>
        </p:nvSpPr>
        <p:spPr/>
        <p:txBody>
          <a:bodyPr/>
          <a:lstStyle/>
          <a:p>
            <a:endParaRPr lang="it-IT"/>
          </a:p>
        </p:txBody>
      </p:sp>
    </p:spTree>
    <p:extLst>
      <p:ext uri="{BB962C8B-B14F-4D97-AF65-F5344CB8AC3E}">
        <p14:creationId xmlns:p14="http://schemas.microsoft.com/office/powerpoint/2010/main" val="2564733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0EABC6-D939-4FBA-8091-EE9D384635F7}"/>
              </a:ext>
            </a:extLst>
          </p:cNvPr>
          <p:cNvSpPr>
            <a:spLocks noGrp="1"/>
          </p:cNvSpPr>
          <p:nvPr>
            <p:ph type="title"/>
          </p:nvPr>
        </p:nvSpPr>
        <p:spPr>
          <a:xfrm>
            <a:off x="677334" y="334392"/>
            <a:ext cx="2483116" cy="775317"/>
          </a:xfrm>
        </p:spPr>
        <p:txBody>
          <a:bodyPr/>
          <a:lstStyle/>
          <a:p>
            <a:r>
              <a:rPr lang="it-IT" dirty="0" err="1"/>
              <a:t>Deadzone</a:t>
            </a:r>
            <a:endParaRPr lang="it-IT" dirty="0"/>
          </a:p>
        </p:txBody>
      </p:sp>
      <p:sp>
        <p:nvSpPr>
          <p:cNvPr id="3" name="Segnaposto contenuto 2">
            <a:extLst>
              <a:ext uri="{FF2B5EF4-FFF2-40B4-BE49-F238E27FC236}">
                <a16:creationId xmlns:a16="http://schemas.microsoft.com/office/drawing/2014/main" id="{F2D8DDB8-31A1-45CF-BC60-733864734F51}"/>
              </a:ext>
            </a:extLst>
          </p:cNvPr>
          <p:cNvSpPr>
            <a:spLocks noGrp="1"/>
          </p:cNvSpPr>
          <p:nvPr>
            <p:ph idx="1"/>
          </p:nvPr>
        </p:nvSpPr>
        <p:spPr>
          <a:xfrm>
            <a:off x="3778138" y="1109709"/>
            <a:ext cx="4465469" cy="4931653"/>
          </a:xfrm>
        </p:spPr>
        <p:txBody>
          <a:bodyPr/>
          <a:lstStyle/>
          <a:p>
            <a:pPr marL="0" indent="0">
              <a:buNone/>
            </a:pPr>
            <a:r>
              <a:rPr lang="it-IT" dirty="0"/>
              <a:t>La </a:t>
            </a:r>
            <a:r>
              <a:rPr lang="it-IT" dirty="0" err="1"/>
              <a:t>deadzone</a:t>
            </a:r>
            <a:r>
              <a:rPr lang="it-IT" dirty="0"/>
              <a:t> è una problematica dei motori.</a:t>
            </a:r>
          </a:p>
          <a:p>
            <a:pPr marL="0" indent="0">
              <a:buNone/>
            </a:pPr>
            <a:r>
              <a:rPr lang="it-IT" dirty="0"/>
              <a:t>E’ un intervallo per il quale il sistema restituisce 0 in output per ogni input ricevuto.</a:t>
            </a:r>
          </a:p>
          <a:p>
            <a:pPr marL="0" indent="0">
              <a:buNone/>
            </a:pPr>
            <a:r>
              <a:rPr lang="it-IT" dirty="0"/>
              <a:t>Al di fuori della </a:t>
            </a:r>
            <a:r>
              <a:rPr lang="it-IT" dirty="0" err="1"/>
              <a:t>deadzone</a:t>
            </a:r>
            <a:r>
              <a:rPr lang="it-IT" dirty="0"/>
              <a:t> ci sarà un’uscita diversa da 0.</a:t>
            </a:r>
          </a:p>
          <a:p>
            <a:pPr marL="0" indent="0">
              <a:buNone/>
            </a:pPr>
            <a:r>
              <a:rPr lang="it-IT" dirty="0"/>
              <a:t>La figura 8 è una approssimazione mentre la fig9 è una visione realistica.</a:t>
            </a:r>
          </a:p>
          <a:p>
            <a:pPr marL="0" indent="0">
              <a:buNone/>
            </a:pPr>
            <a:r>
              <a:rPr lang="it-IT" dirty="0"/>
              <a:t>Per semplicità di codice abbiamo approssimato come qui</a:t>
            </a:r>
          </a:p>
          <a:p>
            <a:pPr marL="0" indent="0">
              <a:buNone/>
            </a:pPr>
            <a:r>
              <a:rPr lang="it-IT" dirty="0"/>
              <a:t>Si può vedere la saturazione unita alla </a:t>
            </a:r>
            <a:r>
              <a:rPr lang="it-IT" dirty="0" err="1"/>
              <a:t>deadzone</a:t>
            </a:r>
            <a:r>
              <a:rPr lang="it-IT" dirty="0"/>
              <a:t>.</a:t>
            </a:r>
          </a:p>
        </p:txBody>
      </p:sp>
      <p:pic>
        <p:nvPicPr>
          <p:cNvPr id="1026" name="Picture 2" descr="Immagine correlata">
            <a:extLst>
              <a:ext uri="{FF2B5EF4-FFF2-40B4-BE49-F238E27FC236}">
                <a16:creationId xmlns:a16="http://schemas.microsoft.com/office/drawing/2014/main" id="{88D53B41-3467-499C-BE29-57FFCEA44CC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702" t="11908" r="19009" b="8220"/>
          <a:stretch/>
        </p:blipFill>
        <p:spPr bwMode="auto">
          <a:xfrm>
            <a:off x="677334" y="976436"/>
            <a:ext cx="3100804" cy="54776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magine correlata">
            <a:extLst>
              <a:ext uri="{FF2B5EF4-FFF2-40B4-BE49-F238E27FC236}">
                <a16:creationId xmlns:a16="http://schemas.microsoft.com/office/drawing/2014/main" id="{EE4F5178-D87A-4F6F-A253-4EEF9409C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9575" y="2745665"/>
            <a:ext cx="4237038" cy="411233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nettore 2 4">
            <a:extLst>
              <a:ext uri="{FF2B5EF4-FFF2-40B4-BE49-F238E27FC236}">
                <a16:creationId xmlns:a16="http://schemas.microsoft.com/office/drawing/2014/main" id="{CDF77C78-004C-4149-B26A-8437E38AA1A2}"/>
              </a:ext>
            </a:extLst>
          </p:cNvPr>
          <p:cNvCxnSpPr/>
          <p:nvPr/>
        </p:nvCxnSpPr>
        <p:spPr>
          <a:xfrm>
            <a:off x="6600825" y="4457700"/>
            <a:ext cx="2009775" cy="95250"/>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309835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DD7D18-30C9-4C96-8944-CC9146C8A012}"/>
              </a:ext>
            </a:extLst>
          </p:cNvPr>
          <p:cNvSpPr>
            <a:spLocks noGrp="1"/>
          </p:cNvSpPr>
          <p:nvPr>
            <p:ph type="title"/>
          </p:nvPr>
        </p:nvSpPr>
        <p:spPr>
          <a:xfrm>
            <a:off x="648714" y="287071"/>
            <a:ext cx="8596668" cy="784194"/>
          </a:xfrm>
        </p:spPr>
        <p:txBody>
          <a:bodyPr anchor="t">
            <a:normAutofit/>
          </a:bodyPr>
          <a:lstStyle/>
          <a:p>
            <a:r>
              <a:rPr lang="it-IT" dirty="0"/>
              <a:t>Filtro </a:t>
            </a:r>
            <a:r>
              <a:rPr lang="it-IT" dirty="0" err="1"/>
              <a:t>antiDeadzone</a:t>
            </a:r>
            <a:endParaRPr lang="it-IT" dirty="0"/>
          </a:p>
        </p:txBody>
      </p:sp>
      <p:pic>
        <p:nvPicPr>
          <p:cNvPr id="5" name="Immagine 4">
            <a:extLst>
              <a:ext uri="{FF2B5EF4-FFF2-40B4-BE49-F238E27FC236}">
                <a16:creationId xmlns:a16="http://schemas.microsoft.com/office/drawing/2014/main" id="{BA849357-C204-4580-BFC5-2610533F49DC}"/>
              </a:ext>
            </a:extLst>
          </p:cNvPr>
          <p:cNvPicPr>
            <a:picLocks noChangeAspect="1"/>
          </p:cNvPicPr>
          <p:nvPr/>
        </p:nvPicPr>
        <p:blipFill>
          <a:blip r:embed="rId2"/>
          <a:stretch>
            <a:fillRect/>
          </a:stretch>
        </p:blipFill>
        <p:spPr>
          <a:xfrm>
            <a:off x="739479" y="1154098"/>
            <a:ext cx="8596668" cy="2430800"/>
          </a:xfrm>
          <a:prstGeom prst="rect">
            <a:avLst/>
          </a:prstGeom>
        </p:spPr>
      </p:pic>
      <p:pic>
        <p:nvPicPr>
          <p:cNvPr id="10" name="Segnaposto contenuto 4">
            <a:extLst>
              <a:ext uri="{FF2B5EF4-FFF2-40B4-BE49-F238E27FC236}">
                <a16:creationId xmlns:a16="http://schemas.microsoft.com/office/drawing/2014/main" id="{879D2706-3AA5-403B-AD05-DB306DD0C701}"/>
              </a:ext>
            </a:extLst>
          </p:cNvPr>
          <p:cNvPicPr>
            <a:picLocks noChangeAspect="1"/>
          </p:cNvPicPr>
          <p:nvPr/>
        </p:nvPicPr>
        <p:blipFill rotWithShape="1">
          <a:blip r:embed="rId3">
            <a:extLst>
              <a:ext uri="{28A0092B-C50C-407E-A947-70E740481C1C}">
                <a14:useLocalDpi xmlns:a14="http://schemas.microsoft.com/office/drawing/2010/main" val="0"/>
              </a:ext>
            </a:extLst>
          </a:blip>
          <a:srcRect t="13689" b="6165"/>
          <a:stretch/>
        </p:blipFill>
        <p:spPr>
          <a:xfrm>
            <a:off x="1658139" y="3219732"/>
            <a:ext cx="4674598" cy="3508063"/>
          </a:xfrm>
          <a:prstGeom prst="rect">
            <a:avLst/>
          </a:prstGeom>
        </p:spPr>
      </p:pic>
      <mc:AlternateContent xmlns:mc="http://schemas.openxmlformats.org/markup-compatibility/2006">
        <mc:Choice xmlns:a14="http://schemas.microsoft.com/office/drawing/2010/main" Requires="a14">
          <p:sp>
            <p:nvSpPr>
              <p:cNvPr id="3" name="CasellaDiTesto 2">
                <a:extLst>
                  <a:ext uri="{FF2B5EF4-FFF2-40B4-BE49-F238E27FC236}">
                    <a16:creationId xmlns:a16="http://schemas.microsoft.com/office/drawing/2014/main" id="{72112503-0CD4-4CE1-9C1A-69CFFB942779}"/>
                  </a:ext>
                </a:extLst>
              </p:cNvPr>
              <p:cNvSpPr txBox="1"/>
              <p:nvPr/>
            </p:nvSpPr>
            <p:spPr>
              <a:xfrm>
                <a:off x="6096000" y="1001697"/>
                <a:ext cx="4729165" cy="923330"/>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r>
                  <a:rPr lang="it-IT" dirty="0"/>
                  <a:t>Per risolvere il chattering abbiamo introdotto una piccola </a:t>
                </a:r>
                <a:r>
                  <a:rPr lang="it-IT" dirty="0" err="1"/>
                  <a:t>deadzone</a:t>
                </a:r>
                <a:r>
                  <a:rPr lang="it-IT" dirty="0"/>
                  <a:t> (</a:t>
                </a:r>
                <a14:m>
                  <m:oMath xmlns:m="http://schemas.openxmlformats.org/officeDocument/2006/math">
                    <m:sSub>
                      <m:sSubPr>
                        <m:ctrlPr>
                          <a:rPr lang="it-IT" i="1" smtClean="0">
                            <a:latin typeface="Cambria Math" panose="02040503050406030204" pitchFamily="18" charset="0"/>
                          </a:rPr>
                        </m:ctrlPr>
                      </m:sSubPr>
                      <m:e>
                        <m:r>
                          <a:rPr lang="it-IT" b="0" i="1" smtClean="0">
                            <a:latin typeface="Cambria Math" panose="02040503050406030204" pitchFamily="18" charset="0"/>
                          </a:rPr>
                          <m:t>𝑚𝑖𝑛</m:t>
                        </m:r>
                      </m:e>
                      <m:sub>
                        <m:r>
                          <a:rPr lang="it-IT" b="0" i="1" smtClean="0">
                            <a:latin typeface="Cambria Math" panose="02040503050406030204" pitchFamily="18" charset="0"/>
                          </a:rPr>
                          <m:t>𝑠𝑎𝑡</m:t>
                        </m:r>
                      </m:sub>
                    </m:sSub>
                  </m:oMath>
                </a14:m>
                <a:r>
                  <a:rPr lang="it-IT" dirty="0"/>
                  <a:t>) nella quale comunque fermiamo il motore.</a:t>
                </a:r>
              </a:p>
            </p:txBody>
          </p:sp>
        </mc:Choice>
        <mc:Fallback>
          <p:sp>
            <p:nvSpPr>
              <p:cNvPr id="3" name="CasellaDiTesto 2">
                <a:extLst>
                  <a:ext uri="{FF2B5EF4-FFF2-40B4-BE49-F238E27FC236}">
                    <a16:creationId xmlns:a16="http://schemas.microsoft.com/office/drawing/2014/main" id="{72112503-0CD4-4CE1-9C1A-69CFFB942779}"/>
                  </a:ext>
                </a:extLst>
              </p:cNvPr>
              <p:cNvSpPr txBox="1">
                <a:spLocks noRot="1" noChangeAspect="1" noMove="1" noResize="1" noEditPoints="1" noAdjustHandles="1" noChangeArrowheads="1" noChangeShapeType="1" noTextEdit="1"/>
              </p:cNvSpPr>
              <p:nvPr/>
            </p:nvSpPr>
            <p:spPr>
              <a:xfrm>
                <a:off x="6096000" y="1001697"/>
                <a:ext cx="4729165" cy="923330"/>
              </a:xfrm>
              <a:prstGeom prst="rect">
                <a:avLst/>
              </a:prstGeom>
              <a:blipFill>
                <a:blip r:embed="rId4"/>
                <a:stretch>
                  <a:fillRect l="-639" t="-1899" b="-6329"/>
                </a:stretch>
              </a:blipFill>
              <a:ln w="38100"/>
            </p:spPr>
            <p:txBody>
              <a:bodyPr/>
              <a:lstStyle/>
              <a:p>
                <a:r>
                  <a:rPr lang="it-IT">
                    <a:noFill/>
                  </a:rPr>
                  <a:t> </a:t>
                </a:r>
              </a:p>
            </p:txBody>
          </p:sp>
        </mc:Fallback>
      </mc:AlternateContent>
      <p:sp>
        <p:nvSpPr>
          <p:cNvPr id="4" name="Rettangolo 3">
            <a:extLst>
              <a:ext uri="{FF2B5EF4-FFF2-40B4-BE49-F238E27FC236}">
                <a16:creationId xmlns:a16="http://schemas.microsoft.com/office/drawing/2014/main" id="{888017C7-1DF3-4EF1-B103-CBFC01BC50CB}"/>
              </a:ext>
            </a:extLst>
          </p:cNvPr>
          <p:cNvSpPr/>
          <p:nvPr/>
        </p:nvSpPr>
        <p:spPr>
          <a:xfrm>
            <a:off x="615189" y="1154098"/>
            <a:ext cx="4844578" cy="784194"/>
          </a:xfrm>
          <a:prstGeom prst="rect">
            <a:avLst/>
          </a:prstGeom>
          <a:noFill/>
          <a:ln w="5715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it-IT"/>
          </a:p>
        </p:txBody>
      </p:sp>
      <p:cxnSp>
        <p:nvCxnSpPr>
          <p:cNvPr id="7" name="Connettore 2 6">
            <a:extLst>
              <a:ext uri="{FF2B5EF4-FFF2-40B4-BE49-F238E27FC236}">
                <a16:creationId xmlns:a16="http://schemas.microsoft.com/office/drawing/2014/main" id="{991BF3A4-8745-4A3A-AA0B-39C90CCF35CC}"/>
              </a:ext>
            </a:extLst>
          </p:cNvPr>
          <p:cNvCxnSpPr>
            <a:cxnSpLocks/>
            <a:stCxn id="3" idx="1"/>
            <a:endCxn id="4" idx="3"/>
          </p:cNvCxnSpPr>
          <p:nvPr/>
        </p:nvCxnSpPr>
        <p:spPr>
          <a:xfrm flipH="1">
            <a:off x="5459767" y="1463362"/>
            <a:ext cx="636233" cy="82833"/>
          </a:xfrm>
          <a:prstGeom prst="straightConnector1">
            <a:avLst/>
          </a:prstGeom>
          <a:ln w="38100">
            <a:tailEnd type="triangle"/>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3415359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ttangolo ad angolo ripiegato 7">
            <a:extLst>
              <a:ext uri="{FF2B5EF4-FFF2-40B4-BE49-F238E27FC236}">
                <a16:creationId xmlns:a16="http://schemas.microsoft.com/office/drawing/2014/main" id="{F2FB28AA-EEB9-42E8-8409-FA9C40F5725E}"/>
              </a:ext>
            </a:extLst>
          </p:cNvPr>
          <p:cNvSpPr/>
          <p:nvPr/>
        </p:nvSpPr>
        <p:spPr>
          <a:xfrm>
            <a:off x="7800742" y="5494905"/>
            <a:ext cx="4003828" cy="546497"/>
          </a:xfrm>
          <a:prstGeom prst="foldedCorner">
            <a:avLst/>
          </a:prstGeom>
          <a:ln>
            <a:solidFill>
              <a:schemeClr val="accent4">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if |</a:t>
            </a:r>
            <a:r>
              <a:rPr lang="en-US" dirty="0" err="1"/>
              <a:t>x+dx</a:t>
            </a:r>
            <a:r>
              <a:rPr lang="en-US" dirty="0"/>
              <a:t>| is less than s return 0</a:t>
            </a:r>
            <a:endParaRPr lang="it-IT" dirty="0"/>
          </a:p>
        </p:txBody>
      </p:sp>
      <p:sp>
        <p:nvSpPr>
          <p:cNvPr id="2" name="Titolo 1">
            <a:extLst>
              <a:ext uri="{FF2B5EF4-FFF2-40B4-BE49-F238E27FC236}">
                <a16:creationId xmlns:a16="http://schemas.microsoft.com/office/drawing/2014/main" id="{5C2EE47D-2320-474E-BB52-E8274810C49C}"/>
              </a:ext>
            </a:extLst>
          </p:cNvPr>
          <p:cNvSpPr>
            <a:spLocks noGrp="1"/>
          </p:cNvSpPr>
          <p:nvPr>
            <p:ph type="title"/>
          </p:nvPr>
        </p:nvSpPr>
        <p:spPr>
          <a:xfrm>
            <a:off x="677333" y="4521"/>
            <a:ext cx="8596668" cy="731395"/>
          </a:xfrm>
        </p:spPr>
        <p:txBody>
          <a:bodyPr anchor="t">
            <a:normAutofit/>
          </a:bodyPr>
          <a:lstStyle/>
          <a:p>
            <a:r>
              <a:rPr lang="it-IT" dirty="0" err="1"/>
              <a:t>UpdateSat</a:t>
            </a:r>
            <a:endParaRPr lang="it-IT" dirty="0"/>
          </a:p>
        </p:txBody>
      </p:sp>
      <p:pic>
        <p:nvPicPr>
          <p:cNvPr id="7" name="Segnaposto contenuto 3">
            <a:extLst>
              <a:ext uri="{FF2B5EF4-FFF2-40B4-BE49-F238E27FC236}">
                <a16:creationId xmlns:a16="http://schemas.microsoft.com/office/drawing/2014/main" id="{881D7832-8FB3-4FBE-9897-81BEE9BF7DF6}"/>
              </a:ext>
            </a:extLst>
          </p:cNvPr>
          <p:cNvPicPr>
            <a:picLocks noChangeAspect="1"/>
          </p:cNvPicPr>
          <p:nvPr/>
        </p:nvPicPr>
        <p:blipFill>
          <a:blip r:embed="rId2"/>
          <a:stretch>
            <a:fillRect/>
          </a:stretch>
        </p:blipFill>
        <p:spPr>
          <a:xfrm>
            <a:off x="297698" y="735916"/>
            <a:ext cx="8457275" cy="4027594"/>
          </a:xfrm>
          <a:prstGeom prst="rect">
            <a:avLst/>
          </a:prstGeom>
        </p:spPr>
      </p:pic>
      <p:sp>
        <p:nvSpPr>
          <p:cNvPr id="9" name="Content Placeholder 8">
            <a:extLst>
              <a:ext uri="{FF2B5EF4-FFF2-40B4-BE49-F238E27FC236}">
                <a16:creationId xmlns:a16="http://schemas.microsoft.com/office/drawing/2014/main" id="{ABC590C8-2785-4234-9250-B572D0FD191F}"/>
              </a:ext>
            </a:extLst>
          </p:cNvPr>
          <p:cNvSpPr>
            <a:spLocks noGrp="1"/>
          </p:cNvSpPr>
          <p:nvPr>
            <p:ph idx="1"/>
          </p:nvPr>
        </p:nvSpPr>
        <p:spPr>
          <a:xfrm>
            <a:off x="297698" y="4880385"/>
            <a:ext cx="6353782" cy="1730752"/>
          </a:xfrm>
          <a:solidFill>
            <a:schemeClr val="tx2">
              <a:lumMod val="20000"/>
              <a:lumOff val="80000"/>
            </a:schemeClr>
          </a:solidFill>
          <a:ln>
            <a:solidFill>
              <a:srgbClr val="C00000"/>
            </a:solidFill>
          </a:ln>
        </p:spPr>
        <p:txBody>
          <a:bodyPr>
            <a:normAutofit/>
          </a:bodyPr>
          <a:lstStyle/>
          <a:p>
            <a:r>
              <a:rPr lang="en-US" dirty="0">
                <a:solidFill>
                  <a:srgbClr val="C00000"/>
                </a:solidFill>
              </a:rPr>
              <a:t>A </a:t>
            </a:r>
            <a:r>
              <a:rPr lang="en-US" dirty="0" err="1">
                <a:solidFill>
                  <a:srgbClr val="C00000"/>
                </a:solidFill>
              </a:rPr>
              <a:t>differenza</a:t>
            </a:r>
            <a:r>
              <a:rPr lang="en-US" dirty="0">
                <a:solidFill>
                  <a:srgbClr val="C00000"/>
                </a:solidFill>
              </a:rPr>
              <a:t> di </a:t>
            </a:r>
            <a:r>
              <a:rPr lang="en-US" dirty="0" err="1">
                <a:solidFill>
                  <a:srgbClr val="C00000"/>
                </a:solidFill>
              </a:rPr>
              <a:t>questa</a:t>
            </a:r>
            <a:r>
              <a:rPr lang="en-US" dirty="0">
                <a:solidFill>
                  <a:srgbClr val="C00000"/>
                </a:solidFill>
              </a:rPr>
              <a:t> </a:t>
            </a:r>
            <a:r>
              <a:rPr lang="en-US" dirty="0" err="1">
                <a:solidFill>
                  <a:srgbClr val="C00000"/>
                </a:solidFill>
              </a:rPr>
              <a:t>UpdateSat,abbiamo</a:t>
            </a:r>
            <a:r>
              <a:rPr lang="en-US" dirty="0">
                <a:solidFill>
                  <a:srgbClr val="C00000"/>
                </a:solidFill>
              </a:rPr>
              <a:t> </a:t>
            </a:r>
            <a:r>
              <a:rPr lang="en-US" dirty="0" err="1">
                <a:solidFill>
                  <a:srgbClr val="C00000"/>
                </a:solidFill>
              </a:rPr>
              <a:t>aggiunto</a:t>
            </a:r>
            <a:r>
              <a:rPr lang="en-US" dirty="0">
                <a:solidFill>
                  <a:srgbClr val="C00000"/>
                </a:solidFill>
              </a:rPr>
              <a:t> un </a:t>
            </a:r>
            <a:r>
              <a:rPr lang="en-US" dirty="0" err="1">
                <a:solidFill>
                  <a:srgbClr val="C00000"/>
                </a:solidFill>
              </a:rPr>
              <a:t>parametro</a:t>
            </a:r>
            <a:r>
              <a:rPr lang="en-US" dirty="0">
                <a:solidFill>
                  <a:srgbClr val="C00000"/>
                </a:solidFill>
              </a:rPr>
              <a:t> ‘</a:t>
            </a:r>
            <a:r>
              <a:rPr lang="en-US" dirty="0" err="1">
                <a:solidFill>
                  <a:srgbClr val="C00000"/>
                </a:solidFill>
              </a:rPr>
              <a:t>s’,di</a:t>
            </a:r>
            <a:r>
              <a:rPr lang="en-US" dirty="0">
                <a:solidFill>
                  <a:srgbClr val="C00000"/>
                </a:solidFill>
              </a:rPr>
              <a:t> “sotto </a:t>
            </a:r>
            <a:r>
              <a:rPr lang="en-US" dirty="0" err="1">
                <a:solidFill>
                  <a:srgbClr val="C00000"/>
                </a:solidFill>
              </a:rPr>
              <a:t>saturazione</a:t>
            </a:r>
            <a:r>
              <a:rPr lang="en-US" dirty="0">
                <a:solidFill>
                  <a:srgbClr val="C00000"/>
                </a:solidFill>
              </a:rPr>
              <a:t>”.</a:t>
            </a:r>
          </a:p>
          <a:p>
            <a:r>
              <a:rPr lang="en-US" dirty="0" err="1">
                <a:solidFill>
                  <a:srgbClr val="C00000"/>
                </a:solidFill>
              </a:rPr>
              <a:t>L’originale</a:t>
            </a:r>
            <a:r>
              <a:rPr lang="en-US" dirty="0">
                <a:solidFill>
                  <a:srgbClr val="C00000"/>
                </a:solidFill>
              </a:rPr>
              <a:t> </a:t>
            </a:r>
            <a:r>
              <a:rPr lang="en-US" dirty="0" err="1">
                <a:solidFill>
                  <a:srgbClr val="C00000"/>
                </a:solidFill>
              </a:rPr>
              <a:t>UpdateSat</a:t>
            </a:r>
            <a:r>
              <a:rPr lang="en-US" dirty="0">
                <a:solidFill>
                  <a:srgbClr val="C00000"/>
                </a:solidFill>
              </a:rPr>
              <a:t> </a:t>
            </a:r>
            <a:r>
              <a:rPr lang="en-US" dirty="0" err="1">
                <a:solidFill>
                  <a:srgbClr val="C00000"/>
                </a:solidFill>
              </a:rPr>
              <a:t>controllava</a:t>
            </a:r>
            <a:r>
              <a:rPr lang="en-US" dirty="0">
                <a:solidFill>
                  <a:srgbClr val="C00000"/>
                </a:solidFill>
              </a:rPr>
              <a:t> </a:t>
            </a:r>
            <a:r>
              <a:rPr lang="en-US" dirty="0" err="1">
                <a:solidFill>
                  <a:srgbClr val="C00000"/>
                </a:solidFill>
              </a:rPr>
              <a:t>soltanto</a:t>
            </a:r>
            <a:r>
              <a:rPr lang="en-US" dirty="0">
                <a:solidFill>
                  <a:srgbClr val="C00000"/>
                </a:solidFill>
              </a:rPr>
              <a:t> </a:t>
            </a:r>
            <a:r>
              <a:rPr lang="en-US" dirty="0" err="1">
                <a:solidFill>
                  <a:srgbClr val="C00000"/>
                </a:solidFill>
              </a:rPr>
              <a:t>il</a:t>
            </a:r>
            <a:r>
              <a:rPr lang="en-US" dirty="0">
                <a:solidFill>
                  <a:srgbClr val="C00000"/>
                </a:solidFill>
              </a:rPr>
              <a:t> </a:t>
            </a:r>
            <a:r>
              <a:rPr lang="en-US" dirty="0" err="1">
                <a:solidFill>
                  <a:srgbClr val="C00000"/>
                </a:solidFill>
              </a:rPr>
              <a:t>caso</a:t>
            </a:r>
            <a:r>
              <a:rPr lang="en-US" dirty="0">
                <a:solidFill>
                  <a:srgbClr val="C00000"/>
                </a:solidFill>
              </a:rPr>
              <a:t> in cui </a:t>
            </a:r>
            <a:r>
              <a:rPr lang="en-US" dirty="0" err="1">
                <a:solidFill>
                  <a:srgbClr val="C00000"/>
                </a:solidFill>
              </a:rPr>
              <a:t>si</a:t>
            </a:r>
            <a:r>
              <a:rPr lang="en-US" dirty="0">
                <a:solidFill>
                  <a:srgbClr val="C00000"/>
                </a:solidFill>
              </a:rPr>
              <a:t> </a:t>
            </a:r>
            <a:r>
              <a:rPr lang="en-US" dirty="0" err="1">
                <a:solidFill>
                  <a:srgbClr val="C00000"/>
                </a:solidFill>
              </a:rPr>
              <a:t>saturava</a:t>
            </a:r>
            <a:r>
              <a:rPr lang="en-US" dirty="0">
                <a:solidFill>
                  <a:srgbClr val="C00000"/>
                </a:solidFill>
              </a:rPr>
              <a:t> in </a:t>
            </a:r>
            <a:r>
              <a:rPr lang="en-US" dirty="0" err="1">
                <a:solidFill>
                  <a:srgbClr val="C00000"/>
                </a:solidFill>
              </a:rPr>
              <a:t>eccesso,mentre</a:t>
            </a:r>
            <a:r>
              <a:rPr lang="en-US" dirty="0">
                <a:solidFill>
                  <a:srgbClr val="C00000"/>
                </a:solidFill>
              </a:rPr>
              <a:t> la </a:t>
            </a:r>
            <a:r>
              <a:rPr lang="en-US" dirty="0" err="1">
                <a:solidFill>
                  <a:srgbClr val="C00000"/>
                </a:solidFill>
              </a:rPr>
              <a:t>nuova</a:t>
            </a:r>
            <a:r>
              <a:rPr lang="en-US" dirty="0">
                <a:solidFill>
                  <a:srgbClr val="C00000"/>
                </a:solidFill>
              </a:rPr>
              <a:t> </a:t>
            </a:r>
            <a:r>
              <a:rPr lang="en-US" dirty="0" err="1">
                <a:solidFill>
                  <a:srgbClr val="C00000"/>
                </a:solidFill>
              </a:rPr>
              <a:t>controlla</a:t>
            </a:r>
            <a:r>
              <a:rPr lang="en-US" dirty="0">
                <a:solidFill>
                  <a:srgbClr val="C00000"/>
                </a:solidFill>
              </a:rPr>
              <a:t> </a:t>
            </a:r>
            <a:r>
              <a:rPr lang="en-US" dirty="0" err="1">
                <a:solidFill>
                  <a:srgbClr val="C00000"/>
                </a:solidFill>
              </a:rPr>
              <a:t>anche</a:t>
            </a:r>
            <a:r>
              <a:rPr lang="en-US" dirty="0">
                <a:solidFill>
                  <a:srgbClr val="C00000"/>
                </a:solidFill>
              </a:rPr>
              <a:t> se </a:t>
            </a:r>
            <a:r>
              <a:rPr lang="en-US" dirty="0" err="1">
                <a:solidFill>
                  <a:srgbClr val="C00000"/>
                </a:solidFill>
              </a:rPr>
              <a:t>l’incremento</a:t>
            </a:r>
            <a:r>
              <a:rPr lang="en-US" dirty="0">
                <a:solidFill>
                  <a:srgbClr val="C00000"/>
                </a:solidFill>
              </a:rPr>
              <a:t> </a:t>
            </a:r>
            <a:r>
              <a:rPr lang="en-US" dirty="0" err="1">
                <a:solidFill>
                  <a:srgbClr val="C00000"/>
                </a:solidFill>
              </a:rPr>
              <a:t>dell’integrale</a:t>
            </a:r>
            <a:r>
              <a:rPr lang="en-US" dirty="0">
                <a:solidFill>
                  <a:srgbClr val="C00000"/>
                </a:solidFill>
              </a:rPr>
              <a:t> è </a:t>
            </a:r>
            <a:r>
              <a:rPr lang="en-US" dirty="0" err="1">
                <a:solidFill>
                  <a:srgbClr val="C00000"/>
                </a:solidFill>
              </a:rPr>
              <a:t>troppo</a:t>
            </a:r>
            <a:r>
              <a:rPr lang="en-US" dirty="0">
                <a:solidFill>
                  <a:srgbClr val="C00000"/>
                </a:solidFill>
              </a:rPr>
              <a:t> piccolo.</a:t>
            </a:r>
          </a:p>
        </p:txBody>
      </p:sp>
      <p:sp>
        <p:nvSpPr>
          <p:cNvPr id="5" name="Freccia in giù 4">
            <a:extLst>
              <a:ext uri="{FF2B5EF4-FFF2-40B4-BE49-F238E27FC236}">
                <a16:creationId xmlns:a16="http://schemas.microsoft.com/office/drawing/2014/main" id="{6C9B8460-9634-4374-B6F6-CA693BF1E9D3}"/>
              </a:ext>
            </a:extLst>
          </p:cNvPr>
          <p:cNvSpPr/>
          <p:nvPr/>
        </p:nvSpPr>
        <p:spPr>
          <a:xfrm rot="16200000">
            <a:off x="6287099" y="5399730"/>
            <a:ext cx="1775534" cy="736846"/>
          </a:xfrm>
          <a:prstGeom prst="downArrow">
            <a:avLst/>
          </a:prstGeom>
          <a:solidFill>
            <a:srgbClr val="FFC000"/>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777459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9787CB-30DE-49B2-935C-8A836F2A58FD}"/>
              </a:ext>
            </a:extLst>
          </p:cNvPr>
          <p:cNvSpPr>
            <a:spLocks noGrp="1"/>
          </p:cNvSpPr>
          <p:nvPr>
            <p:ph type="title"/>
          </p:nvPr>
        </p:nvSpPr>
        <p:spPr>
          <a:xfrm>
            <a:off x="655392" y="626962"/>
            <a:ext cx="8596668" cy="801950"/>
          </a:xfrm>
        </p:spPr>
        <p:txBody>
          <a:bodyPr/>
          <a:lstStyle/>
          <a:p>
            <a:r>
              <a:rPr lang="it-IT" dirty="0"/>
              <a:t>La Derivata sperimentale</a:t>
            </a:r>
          </a:p>
        </p:txBody>
      </p:sp>
      <p:cxnSp>
        <p:nvCxnSpPr>
          <p:cNvPr id="6" name="Connettore 2 5">
            <a:extLst>
              <a:ext uri="{FF2B5EF4-FFF2-40B4-BE49-F238E27FC236}">
                <a16:creationId xmlns:a16="http://schemas.microsoft.com/office/drawing/2014/main" id="{FEEE9BEF-CC7C-4C2A-80C0-0627233D539B}"/>
              </a:ext>
            </a:extLst>
          </p:cNvPr>
          <p:cNvCxnSpPr>
            <a:cxnSpLocks/>
          </p:cNvCxnSpPr>
          <p:nvPr/>
        </p:nvCxnSpPr>
        <p:spPr>
          <a:xfrm flipV="1">
            <a:off x="1154097" y="5458521"/>
            <a:ext cx="5305812" cy="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ttore 2 9">
            <a:extLst>
              <a:ext uri="{FF2B5EF4-FFF2-40B4-BE49-F238E27FC236}">
                <a16:creationId xmlns:a16="http://schemas.microsoft.com/office/drawing/2014/main" id="{D30673F2-B5D3-472F-87A1-6EF4B6ADEAF3}"/>
              </a:ext>
            </a:extLst>
          </p:cNvPr>
          <p:cNvCxnSpPr>
            <a:cxnSpLocks/>
          </p:cNvCxnSpPr>
          <p:nvPr/>
        </p:nvCxnSpPr>
        <p:spPr>
          <a:xfrm flipV="1">
            <a:off x="1154097" y="1988598"/>
            <a:ext cx="0" cy="34699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Figura a mano libera: forma 13">
            <a:extLst>
              <a:ext uri="{FF2B5EF4-FFF2-40B4-BE49-F238E27FC236}">
                <a16:creationId xmlns:a16="http://schemas.microsoft.com/office/drawing/2014/main" id="{2B89F376-C803-49CA-BC69-3CD3BD735F57}"/>
              </a:ext>
            </a:extLst>
          </p:cNvPr>
          <p:cNvSpPr/>
          <p:nvPr/>
        </p:nvSpPr>
        <p:spPr>
          <a:xfrm>
            <a:off x="1227999" y="3043394"/>
            <a:ext cx="4504094" cy="2849731"/>
          </a:xfrm>
          <a:custGeom>
            <a:avLst/>
            <a:gdLst>
              <a:gd name="connsiteX0" fmla="*/ 0 w 4173362"/>
              <a:gd name="connsiteY0" fmla="*/ 0 h 2849732"/>
              <a:gd name="connsiteX1" fmla="*/ 630315 w 4173362"/>
              <a:gd name="connsiteY1" fmla="*/ 674703 h 2849732"/>
              <a:gd name="connsiteX2" fmla="*/ 1811045 w 4173362"/>
              <a:gd name="connsiteY2" fmla="*/ 443884 h 2849732"/>
              <a:gd name="connsiteX3" fmla="*/ 2237173 w 4173362"/>
              <a:gd name="connsiteY3" fmla="*/ 1669002 h 2849732"/>
              <a:gd name="connsiteX4" fmla="*/ 3018408 w 4173362"/>
              <a:gd name="connsiteY4" fmla="*/ 1322773 h 2849732"/>
              <a:gd name="connsiteX5" fmla="*/ 3382392 w 4173362"/>
              <a:gd name="connsiteY5" fmla="*/ 1722268 h 2849732"/>
              <a:gd name="connsiteX6" fmla="*/ 3728621 w 4173362"/>
              <a:gd name="connsiteY6" fmla="*/ 1447061 h 2849732"/>
              <a:gd name="connsiteX7" fmla="*/ 4092606 w 4173362"/>
              <a:gd name="connsiteY7" fmla="*/ 2787589 h 2849732"/>
              <a:gd name="connsiteX8" fmla="*/ 4172505 w 4173362"/>
              <a:gd name="connsiteY8" fmla="*/ 2343705 h 2849732"/>
              <a:gd name="connsiteX9" fmla="*/ 4136994 w 4173362"/>
              <a:gd name="connsiteY9" fmla="*/ 2849732 h 2849732"/>
              <a:gd name="connsiteX10" fmla="*/ 4136994 w 4173362"/>
              <a:gd name="connsiteY10" fmla="*/ 2849732 h 284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3362" h="2849732">
                <a:moveTo>
                  <a:pt x="0" y="0"/>
                </a:moveTo>
                <a:cubicBezTo>
                  <a:pt x="164237" y="300361"/>
                  <a:pt x="328474" y="600722"/>
                  <a:pt x="630315" y="674703"/>
                </a:cubicBezTo>
                <a:cubicBezTo>
                  <a:pt x="932156" y="748684"/>
                  <a:pt x="1543235" y="278168"/>
                  <a:pt x="1811045" y="443884"/>
                </a:cubicBezTo>
                <a:cubicBezTo>
                  <a:pt x="2078855" y="609601"/>
                  <a:pt x="2035946" y="1522521"/>
                  <a:pt x="2237173" y="1669002"/>
                </a:cubicBezTo>
                <a:cubicBezTo>
                  <a:pt x="2438400" y="1815483"/>
                  <a:pt x="2827538" y="1313895"/>
                  <a:pt x="3018408" y="1322773"/>
                </a:cubicBezTo>
                <a:cubicBezTo>
                  <a:pt x="3209278" y="1331651"/>
                  <a:pt x="3264023" y="1701553"/>
                  <a:pt x="3382392" y="1722268"/>
                </a:cubicBezTo>
                <a:cubicBezTo>
                  <a:pt x="3500761" y="1742983"/>
                  <a:pt x="3610252" y="1269508"/>
                  <a:pt x="3728621" y="1447061"/>
                </a:cubicBezTo>
                <a:cubicBezTo>
                  <a:pt x="3846990" y="1624615"/>
                  <a:pt x="4018625" y="2638148"/>
                  <a:pt x="4092606" y="2787589"/>
                </a:cubicBezTo>
                <a:cubicBezTo>
                  <a:pt x="4166587" y="2937030"/>
                  <a:pt x="4165107" y="2333348"/>
                  <a:pt x="4172505" y="2343705"/>
                </a:cubicBezTo>
                <a:cubicBezTo>
                  <a:pt x="4179903" y="2354062"/>
                  <a:pt x="4136994" y="2849732"/>
                  <a:pt x="4136994" y="2849732"/>
                </a:cubicBezTo>
                <a:lnTo>
                  <a:pt x="4136994" y="2849732"/>
                </a:lnTo>
              </a:path>
            </a:pathLst>
          </a:custGeom>
          <a:noFill/>
          <a:ln>
            <a:solidFill>
              <a:schemeClr val="accent2">
                <a:lumMod val="75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3" name="Connettore diritto 32">
            <a:extLst>
              <a:ext uri="{FF2B5EF4-FFF2-40B4-BE49-F238E27FC236}">
                <a16:creationId xmlns:a16="http://schemas.microsoft.com/office/drawing/2014/main" id="{7235E171-5ACF-43B3-B57F-DAA57414283F}"/>
              </a:ext>
            </a:extLst>
          </p:cNvPr>
          <p:cNvCxnSpPr>
            <a:cxnSpLocks/>
          </p:cNvCxnSpPr>
          <p:nvPr/>
        </p:nvCxnSpPr>
        <p:spPr>
          <a:xfrm>
            <a:off x="1413910" y="3076589"/>
            <a:ext cx="509839" cy="1238216"/>
          </a:xfrm>
          <a:prstGeom prst="line">
            <a:avLst/>
          </a:prstGeom>
          <a:ln>
            <a:solidFill>
              <a:srgbClr val="FF0000"/>
            </a:solidFill>
          </a:ln>
          <a:effectLst>
            <a:glow rad="139700">
              <a:schemeClr val="accent4">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Connettore diritto 34">
            <a:extLst>
              <a:ext uri="{FF2B5EF4-FFF2-40B4-BE49-F238E27FC236}">
                <a16:creationId xmlns:a16="http://schemas.microsoft.com/office/drawing/2014/main" id="{F5E025D4-DB0F-4334-8F4A-9D080797D6B4}"/>
              </a:ext>
            </a:extLst>
          </p:cNvPr>
          <p:cNvCxnSpPr>
            <a:cxnSpLocks/>
            <a:stCxn id="25" idx="2"/>
            <a:endCxn id="24" idx="4"/>
          </p:cNvCxnSpPr>
          <p:nvPr/>
        </p:nvCxnSpPr>
        <p:spPr>
          <a:xfrm flipH="1">
            <a:off x="1966911" y="3143651"/>
            <a:ext cx="733681" cy="1188630"/>
          </a:xfrm>
          <a:prstGeom prst="line">
            <a:avLst/>
          </a:prstGeom>
          <a:ln>
            <a:solidFill>
              <a:srgbClr val="FF0000"/>
            </a:solidFill>
          </a:ln>
          <a:effectLst>
            <a:glow rad="1397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39" name="Immagine 38">
            <a:extLst>
              <a:ext uri="{FF2B5EF4-FFF2-40B4-BE49-F238E27FC236}">
                <a16:creationId xmlns:a16="http://schemas.microsoft.com/office/drawing/2014/main" id="{BE9EA1B6-5F9F-4C1C-8B4F-CF739057FA56}"/>
              </a:ext>
            </a:extLst>
          </p:cNvPr>
          <p:cNvPicPr>
            <a:picLocks noChangeAspect="1"/>
          </p:cNvPicPr>
          <p:nvPr/>
        </p:nvPicPr>
        <p:blipFill>
          <a:blip r:embed="rId2"/>
          <a:stretch>
            <a:fillRect/>
          </a:stretch>
        </p:blipFill>
        <p:spPr>
          <a:xfrm flipV="1">
            <a:off x="3085325" y="3868503"/>
            <a:ext cx="591199" cy="368037"/>
          </a:xfrm>
          <a:prstGeom prst="rect">
            <a:avLst/>
          </a:prstGeom>
          <a:effectLst>
            <a:glow rad="101600">
              <a:schemeClr val="accent4">
                <a:satMod val="175000"/>
                <a:alpha val="40000"/>
              </a:schemeClr>
            </a:glow>
          </a:effectLst>
        </p:spPr>
      </p:pic>
      <p:pic>
        <p:nvPicPr>
          <p:cNvPr id="40" name="Immagine 39">
            <a:extLst>
              <a:ext uri="{FF2B5EF4-FFF2-40B4-BE49-F238E27FC236}">
                <a16:creationId xmlns:a16="http://schemas.microsoft.com/office/drawing/2014/main" id="{21A97743-3CCB-4FEF-8D98-269D0293EAD6}"/>
              </a:ext>
            </a:extLst>
          </p:cNvPr>
          <p:cNvPicPr>
            <a:picLocks noChangeAspect="1"/>
          </p:cNvPicPr>
          <p:nvPr/>
        </p:nvPicPr>
        <p:blipFill>
          <a:blip r:embed="rId3"/>
          <a:stretch>
            <a:fillRect/>
          </a:stretch>
        </p:blipFill>
        <p:spPr>
          <a:xfrm>
            <a:off x="2746271" y="3111616"/>
            <a:ext cx="332230" cy="795808"/>
          </a:xfrm>
          <a:prstGeom prst="rect">
            <a:avLst/>
          </a:prstGeom>
          <a:effectLst>
            <a:glow rad="139700">
              <a:schemeClr val="accent4">
                <a:satMod val="175000"/>
                <a:alpha val="40000"/>
              </a:schemeClr>
            </a:glow>
          </a:effectLst>
        </p:spPr>
      </p:pic>
      <p:pic>
        <p:nvPicPr>
          <p:cNvPr id="41" name="Immagine 40">
            <a:extLst>
              <a:ext uri="{FF2B5EF4-FFF2-40B4-BE49-F238E27FC236}">
                <a16:creationId xmlns:a16="http://schemas.microsoft.com/office/drawing/2014/main" id="{3506A87D-B3CB-4CD2-8B2C-525968D57A11}"/>
              </a:ext>
            </a:extLst>
          </p:cNvPr>
          <p:cNvPicPr>
            <a:picLocks noChangeAspect="1"/>
          </p:cNvPicPr>
          <p:nvPr/>
        </p:nvPicPr>
        <p:blipFill>
          <a:blip r:embed="rId3"/>
          <a:stretch>
            <a:fillRect/>
          </a:stretch>
        </p:blipFill>
        <p:spPr>
          <a:xfrm>
            <a:off x="3764132" y="4259009"/>
            <a:ext cx="1051737" cy="802524"/>
          </a:xfrm>
          <a:prstGeom prst="rect">
            <a:avLst/>
          </a:prstGeom>
          <a:effectLst>
            <a:glow rad="139700">
              <a:schemeClr val="accent4">
                <a:satMod val="175000"/>
                <a:alpha val="40000"/>
              </a:schemeClr>
            </a:glow>
          </a:effectLst>
        </p:spPr>
      </p:pic>
      <p:cxnSp>
        <p:nvCxnSpPr>
          <p:cNvPr id="45" name="Connettore diritto 44">
            <a:extLst>
              <a:ext uri="{FF2B5EF4-FFF2-40B4-BE49-F238E27FC236}">
                <a16:creationId xmlns:a16="http://schemas.microsoft.com/office/drawing/2014/main" id="{419EA0F5-B9C4-4028-8CEE-054E7B5A0A08}"/>
              </a:ext>
            </a:extLst>
          </p:cNvPr>
          <p:cNvCxnSpPr>
            <a:cxnSpLocks/>
            <a:stCxn id="22" idx="4"/>
          </p:cNvCxnSpPr>
          <p:nvPr/>
        </p:nvCxnSpPr>
        <p:spPr>
          <a:xfrm>
            <a:off x="1411563" y="3111616"/>
            <a:ext cx="3404306" cy="1949916"/>
          </a:xfrm>
          <a:prstGeom prst="line">
            <a:avLst/>
          </a:prstGeom>
          <a:ln>
            <a:solidFill>
              <a:srgbClr val="0070C0"/>
            </a:solidFill>
          </a:ln>
          <a:effectLst>
            <a:glow rad="101600">
              <a:srgbClr val="00B0F0">
                <a:alpha val="60000"/>
              </a:srgbClr>
            </a:glow>
          </a:effectLst>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sp>
        <p:nvSpPr>
          <p:cNvPr id="51" name="Freccia in giù 50">
            <a:extLst>
              <a:ext uri="{FF2B5EF4-FFF2-40B4-BE49-F238E27FC236}">
                <a16:creationId xmlns:a16="http://schemas.microsoft.com/office/drawing/2014/main" id="{1FB7BC5B-8D3D-4744-AC70-4D6E697B9D7B}"/>
              </a:ext>
            </a:extLst>
          </p:cNvPr>
          <p:cNvSpPr/>
          <p:nvPr/>
        </p:nvSpPr>
        <p:spPr>
          <a:xfrm>
            <a:off x="4726486" y="5178267"/>
            <a:ext cx="227240" cy="9382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2" name="Freccia in giù 51">
            <a:extLst>
              <a:ext uri="{FF2B5EF4-FFF2-40B4-BE49-F238E27FC236}">
                <a16:creationId xmlns:a16="http://schemas.microsoft.com/office/drawing/2014/main" id="{76227477-5FF7-4B82-8F3E-F76378CA958C}"/>
              </a:ext>
            </a:extLst>
          </p:cNvPr>
          <p:cNvSpPr/>
          <p:nvPr/>
        </p:nvSpPr>
        <p:spPr>
          <a:xfrm>
            <a:off x="1306003" y="3400511"/>
            <a:ext cx="227240" cy="2716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3" name="CasellaDiTesto 52">
            <a:extLst>
              <a:ext uri="{FF2B5EF4-FFF2-40B4-BE49-F238E27FC236}">
                <a16:creationId xmlns:a16="http://schemas.microsoft.com/office/drawing/2014/main" id="{580A1428-D641-49A9-9227-8852B7F250CF}"/>
              </a:ext>
            </a:extLst>
          </p:cNvPr>
          <p:cNvSpPr txBox="1"/>
          <p:nvPr/>
        </p:nvSpPr>
        <p:spPr>
          <a:xfrm>
            <a:off x="4462805" y="6135962"/>
            <a:ext cx="754602" cy="369332"/>
          </a:xfrm>
          <a:prstGeom prst="rect">
            <a:avLst/>
          </a:prstGeom>
          <a:noFill/>
        </p:spPr>
        <p:txBody>
          <a:bodyPr wrap="square" rtlCol="0">
            <a:spAutoFit/>
          </a:bodyPr>
          <a:lstStyle/>
          <a:p>
            <a:r>
              <a:rPr lang="it-IT" b="1" dirty="0"/>
              <a:t>NOW</a:t>
            </a:r>
          </a:p>
        </p:txBody>
      </p:sp>
      <p:sp>
        <p:nvSpPr>
          <p:cNvPr id="54" name="CasellaDiTesto 53">
            <a:extLst>
              <a:ext uri="{FF2B5EF4-FFF2-40B4-BE49-F238E27FC236}">
                <a16:creationId xmlns:a16="http://schemas.microsoft.com/office/drawing/2014/main" id="{2E3F6168-ED9F-4EF6-9DCF-CAD5DF432EF2}"/>
              </a:ext>
            </a:extLst>
          </p:cNvPr>
          <p:cNvSpPr txBox="1"/>
          <p:nvPr/>
        </p:nvSpPr>
        <p:spPr>
          <a:xfrm>
            <a:off x="886862" y="6099584"/>
            <a:ext cx="1178119" cy="369332"/>
          </a:xfrm>
          <a:prstGeom prst="rect">
            <a:avLst/>
          </a:prstGeom>
          <a:noFill/>
        </p:spPr>
        <p:txBody>
          <a:bodyPr wrap="square" rtlCol="0">
            <a:spAutoFit/>
          </a:bodyPr>
          <a:lstStyle/>
          <a:p>
            <a:r>
              <a:rPr lang="it-IT" b="1" dirty="0"/>
              <a:t>HISTORY</a:t>
            </a:r>
          </a:p>
        </p:txBody>
      </p:sp>
      <p:cxnSp>
        <p:nvCxnSpPr>
          <p:cNvPr id="56" name="Connettore a gomito 55">
            <a:extLst>
              <a:ext uri="{FF2B5EF4-FFF2-40B4-BE49-F238E27FC236}">
                <a16:creationId xmlns:a16="http://schemas.microsoft.com/office/drawing/2014/main" id="{C25EFD94-B60A-43C3-B47D-923AD5F32448}"/>
              </a:ext>
            </a:extLst>
          </p:cNvPr>
          <p:cNvCxnSpPr/>
          <p:nvPr/>
        </p:nvCxnSpPr>
        <p:spPr>
          <a:xfrm rot="5400000">
            <a:off x="2203644" y="5017907"/>
            <a:ext cx="1817076" cy="372863"/>
          </a:xfrm>
          <a:prstGeom prst="bentConnector3">
            <a:avLst/>
          </a:prstGeom>
          <a:ln w="57150">
            <a:solidFill>
              <a:srgbClr val="00B0F0"/>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57" name="CasellaDiTesto 56">
            <a:extLst>
              <a:ext uri="{FF2B5EF4-FFF2-40B4-BE49-F238E27FC236}">
                <a16:creationId xmlns:a16="http://schemas.microsoft.com/office/drawing/2014/main" id="{5FE00F94-2818-497D-9862-A3CE3F2B7629}"/>
              </a:ext>
            </a:extLst>
          </p:cNvPr>
          <p:cNvSpPr txBox="1"/>
          <p:nvPr/>
        </p:nvSpPr>
        <p:spPr>
          <a:xfrm>
            <a:off x="1952384" y="6051737"/>
            <a:ext cx="2459101" cy="33855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rgbClr val="00B0F0"/>
            </a:solidFill>
          </a:ln>
        </p:spPr>
        <p:txBody>
          <a:bodyPr wrap="square" rtlCol="0">
            <a:spAutoFit/>
          </a:bodyPr>
          <a:lstStyle/>
          <a:p>
            <a:r>
              <a:rPr lang="it-IT" sz="1600" dirty="0"/>
              <a:t>[Y(NOW)-Y(HISTORY)]/</a:t>
            </a:r>
            <a:r>
              <a:rPr lang="it-IT" sz="1600" dirty="0" err="1"/>
              <a:t>dt</a:t>
            </a:r>
            <a:endParaRPr lang="it-IT" sz="1600" dirty="0"/>
          </a:p>
        </p:txBody>
      </p:sp>
      <p:sp>
        <p:nvSpPr>
          <p:cNvPr id="58" name="CasellaDiTesto 57">
            <a:extLst>
              <a:ext uri="{FF2B5EF4-FFF2-40B4-BE49-F238E27FC236}">
                <a16:creationId xmlns:a16="http://schemas.microsoft.com/office/drawing/2014/main" id="{F1F9474A-2F5F-41A1-B04A-6E37E8087279}"/>
              </a:ext>
            </a:extLst>
          </p:cNvPr>
          <p:cNvSpPr txBox="1"/>
          <p:nvPr/>
        </p:nvSpPr>
        <p:spPr>
          <a:xfrm>
            <a:off x="3613547" y="2260638"/>
            <a:ext cx="5229636" cy="1477328"/>
          </a:xfrm>
          <a:prstGeom prst="rect">
            <a:avLst/>
          </a:prstGeom>
          <a:noFill/>
          <a:ln>
            <a:solidFill>
              <a:schemeClr val="tx1"/>
            </a:solidFill>
          </a:ln>
        </p:spPr>
        <p:txBody>
          <a:bodyPr wrap="square" rtlCol="0">
            <a:spAutoFit/>
          </a:bodyPr>
          <a:lstStyle/>
          <a:p>
            <a:r>
              <a:rPr lang="it-IT" dirty="0"/>
              <a:t>Abbiamo preso 2 campionamenti abbastanza distanti perché con l’aumentare del tempo l’angolo che ne viene fuori è molto meno dipendente dagli errori di misura.</a:t>
            </a:r>
          </a:p>
          <a:p>
            <a:endParaRPr lang="it-IT" dirty="0"/>
          </a:p>
        </p:txBody>
      </p:sp>
      <p:pic>
        <p:nvPicPr>
          <p:cNvPr id="27" name="Immagine 26">
            <a:extLst>
              <a:ext uri="{FF2B5EF4-FFF2-40B4-BE49-F238E27FC236}">
                <a16:creationId xmlns:a16="http://schemas.microsoft.com/office/drawing/2014/main" id="{452A703F-5277-4F03-B1CE-47EBEDE1D122}"/>
              </a:ext>
            </a:extLst>
          </p:cNvPr>
          <p:cNvPicPr>
            <a:picLocks noChangeAspect="1"/>
          </p:cNvPicPr>
          <p:nvPr/>
        </p:nvPicPr>
        <p:blipFill>
          <a:blip r:embed="rId4"/>
          <a:stretch>
            <a:fillRect/>
          </a:stretch>
        </p:blipFill>
        <p:spPr>
          <a:xfrm>
            <a:off x="3693136" y="4186115"/>
            <a:ext cx="134124" cy="134124"/>
          </a:xfrm>
          <a:prstGeom prst="rect">
            <a:avLst/>
          </a:prstGeom>
        </p:spPr>
      </p:pic>
      <p:pic>
        <p:nvPicPr>
          <p:cNvPr id="25" name="Segnaposto contenuto 24">
            <a:extLst>
              <a:ext uri="{FF2B5EF4-FFF2-40B4-BE49-F238E27FC236}">
                <a16:creationId xmlns:a16="http://schemas.microsoft.com/office/drawing/2014/main" id="{B7A9FB43-FD56-4E10-8CC6-A8F0F29390DA}"/>
              </a:ext>
            </a:extLst>
          </p:cNvPr>
          <p:cNvPicPr>
            <a:picLocks noGrp="1" noChangeAspect="1"/>
          </p:cNvPicPr>
          <p:nvPr>
            <p:ph idx="1"/>
          </p:nvPr>
        </p:nvPicPr>
        <p:blipFill>
          <a:blip r:embed="rId4"/>
          <a:stretch>
            <a:fillRect/>
          </a:stretch>
        </p:blipFill>
        <p:spPr>
          <a:xfrm>
            <a:off x="2633530" y="3009527"/>
            <a:ext cx="134124" cy="134124"/>
          </a:xfrm>
          <a:prstGeom prst="rect">
            <a:avLst/>
          </a:prstGeom>
        </p:spPr>
      </p:pic>
      <p:sp>
        <p:nvSpPr>
          <p:cNvPr id="22" name="Ovale 21">
            <a:extLst>
              <a:ext uri="{FF2B5EF4-FFF2-40B4-BE49-F238E27FC236}">
                <a16:creationId xmlns:a16="http://schemas.microsoft.com/office/drawing/2014/main" id="{DF92BA0B-49B2-4E35-BF80-5D616023EA6E}"/>
              </a:ext>
            </a:extLst>
          </p:cNvPr>
          <p:cNvSpPr/>
          <p:nvPr/>
        </p:nvSpPr>
        <p:spPr>
          <a:xfrm>
            <a:off x="1347204" y="2991772"/>
            <a:ext cx="128718" cy="119844"/>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C990F8E6-8FE4-463E-AA3B-D8A2DC765227}"/>
              </a:ext>
            </a:extLst>
          </p:cNvPr>
          <p:cNvSpPr/>
          <p:nvPr/>
        </p:nvSpPr>
        <p:spPr>
          <a:xfrm>
            <a:off x="1909210" y="4216885"/>
            <a:ext cx="115402" cy="1153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26" name="Immagine 25">
            <a:extLst>
              <a:ext uri="{FF2B5EF4-FFF2-40B4-BE49-F238E27FC236}">
                <a16:creationId xmlns:a16="http://schemas.microsoft.com/office/drawing/2014/main" id="{5AD83A60-6254-45CC-8A71-1239B398DAE6}"/>
              </a:ext>
            </a:extLst>
          </p:cNvPr>
          <p:cNvPicPr>
            <a:picLocks noChangeAspect="1"/>
          </p:cNvPicPr>
          <p:nvPr/>
        </p:nvPicPr>
        <p:blipFill>
          <a:blip r:embed="rId4"/>
          <a:stretch>
            <a:fillRect/>
          </a:stretch>
        </p:blipFill>
        <p:spPr>
          <a:xfrm>
            <a:off x="3001651" y="3781887"/>
            <a:ext cx="134124" cy="134124"/>
          </a:xfrm>
          <a:prstGeom prst="rect">
            <a:avLst/>
          </a:prstGeom>
        </p:spPr>
      </p:pic>
      <p:pic>
        <p:nvPicPr>
          <p:cNvPr id="28" name="Immagine 27">
            <a:extLst>
              <a:ext uri="{FF2B5EF4-FFF2-40B4-BE49-F238E27FC236}">
                <a16:creationId xmlns:a16="http://schemas.microsoft.com/office/drawing/2014/main" id="{0E0007D9-970B-4110-A452-AAE10D83B59B}"/>
              </a:ext>
            </a:extLst>
          </p:cNvPr>
          <p:cNvPicPr>
            <a:picLocks noChangeAspect="1"/>
          </p:cNvPicPr>
          <p:nvPr/>
        </p:nvPicPr>
        <p:blipFill>
          <a:blip r:embed="rId4"/>
          <a:stretch>
            <a:fillRect/>
          </a:stretch>
        </p:blipFill>
        <p:spPr>
          <a:xfrm>
            <a:off x="4745644" y="4991307"/>
            <a:ext cx="140451" cy="140451"/>
          </a:xfrm>
          <a:prstGeom prst="rect">
            <a:avLst/>
          </a:prstGeom>
        </p:spPr>
      </p:pic>
    </p:spTree>
    <p:extLst>
      <p:ext uri="{BB962C8B-B14F-4D97-AF65-F5344CB8AC3E}">
        <p14:creationId xmlns:p14="http://schemas.microsoft.com/office/powerpoint/2010/main" val="3252777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1A994-54C0-45C2-9F2B-CDAC08C5A2E0}"/>
              </a:ext>
            </a:extLst>
          </p:cNvPr>
          <p:cNvSpPr>
            <a:spLocks noGrp="1"/>
          </p:cNvSpPr>
          <p:nvPr>
            <p:ph type="title"/>
          </p:nvPr>
        </p:nvSpPr>
        <p:spPr>
          <a:xfrm>
            <a:off x="570801" y="361025"/>
            <a:ext cx="6451436" cy="757561"/>
          </a:xfrm>
        </p:spPr>
        <p:txBody>
          <a:bodyPr>
            <a:normAutofit fontScale="90000"/>
          </a:bodyPr>
          <a:lstStyle/>
          <a:p>
            <a:r>
              <a:rPr lang="it-IT" dirty="0"/>
              <a:t>Schema </a:t>
            </a:r>
            <a:r>
              <a:rPr lang="it-IT" dirty="0" err="1"/>
              <a:t>pid</a:t>
            </a:r>
            <a:r>
              <a:rPr lang="it-IT" dirty="0"/>
              <a:t> completo su </a:t>
            </a:r>
            <a:r>
              <a:rPr lang="it-IT" dirty="0" err="1"/>
              <a:t>Simulink</a:t>
            </a:r>
            <a:endParaRPr lang="it-IT" dirty="0"/>
          </a:p>
        </p:txBody>
      </p:sp>
      <p:pic>
        <p:nvPicPr>
          <p:cNvPr id="9" name="Immagine 8">
            <a:extLst>
              <a:ext uri="{FF2B5EF4-FFF2-40B4-BE49-F238E27FC236}">
                <a16:creationId xmlns:a16="http://schemas.microsoft.com/office/drawing/2014/main" id="{426B5C51-BADB-4559-8173-CE61406003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34" y="1384916"/>
            <a:ext cx="11688932" cy="4523172"/>
          </a:xfrm>
          <a:prstGeom prst="rect">
            <a:avLst/>
          </a:prstGeom>
          <a:ln w="57150">
            <a:solidFill>
              <a:srgbClr val="FF0000"/>
            </a:solidFill>
          </a:ln>
        </p:spPr>
      </p:pic>
    </p:spTree>
    <p:extLst>
      <p:ext uri="{BB962C8B-B14F-4D97-AF65-F5344CB8AC3E}">
        <p14:creationId xmlns:p14="http://schemas.microsoft.com/office/powerpoint/2010/main" val="442985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5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28351F3A-29B1-40D0-A91E-9017F60DA0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28587"/>
            <a:ext cx="11734800" cy="6600825"/>
          </a:xfrm>
          <a:prstGeom prst="rect">
            <a:avLst/>
          </a:prstGeom>
          <a:ln w="57150">
            <a:solidFill>
              <a:schemeClr val="accent2">
                <a:lumMod val="75000"/>
              </a:schemeClr>
            </a:solidFill>
          </a:ln>
          <a:effectLst>
            <a:outerShdw dist="50800" dir="5400000" sx="1000" sy="1000" algn="ctr" rotWithShape="0">
              <a:srgbClr val="000000">
                <a:alpha val="43137"/>
              </a:srgbClr>
            </a:outerShdw>
            <a:reflection stA="0" endPos="99000" dist="50800" dir="5400000" sy="-100000" algn="bl" rotWithShape="0"/>
          </a:effectLst>
        </p:spPr>
      </p:pic>
      <p:sp>
        <p:nvSpPr>
          <p:cNvPr id="2" name="CasellaDiTesto 1">
            <a:extLst>
              <a:ext uri="{FF2B5EF4-FFF2-40B4-BE49-F238E27FC236}">
                <a16:creationId xmlns:a16="http://schemas.microsoft.com/office/drawing/2014/main" id="{4EB6B95D-ED44-4E6F-BE06-C036100E50C6}"/>
              </a:ext>
            </a:extLst>
          </p:cNvPr>
          <p:cNvSpPr txBox="1"/>
          <p:nvPr/>
        </p:nvSpPr>
        <p:spPr>
          <a:xfrm>
            <a:off x="3231470" y="2413336"/>
            <a:ext cx="8380521" cy="1477328"/>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it-IT" dirty="0"/>
              <a:t>Dal grafico abbiamo notato che il sistema anche se non lineare non avrebbe avuto particolari problemi ad essere controllato tramite PID.</a:t>
            </a:r>
          </a:p>
          <a:p>
            <a:r>
              <a:rPr lang="it-IT" dirty="0"/>
              <a:t>I parametri provati sul simulatore ci sono serviti per osservare un andamento ideale del sistema, mentre sperimentalmente abbiamo avuto la prova che  i parametri anche se uguali in generale andavano tarati sulla macchina reale.</a:t>
            </a:r>
          </a:p>
        </p:txBody>
      </p:sp>
    </p:spTree>
    <p:extLst>
      <p:ext uri="{BB962C8B-B14F-4D97-AF65-F5344CB8AC3E}">
        <p14:creationId xmlns:p14="http://schemas.microsoft.com/office/powerpoint/2010/main" val="3684803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CEA7D5-EB6E-4C13-BE07-D8E302B363EE}"/>
              </a:ext>
            </a:extLst>
          </p:cNvPr>
          <p:cNvSpPr>
            <a:spLocks noGrp="1"/>
          </p:cNvSpPr>
          <p:nvPr>
            <p:ph type="title"/>
          </p:nvPr>
        </p:nvSpPr>
        <p:spPr>
          <a:xfrm>
            <a:off x="677333" y="236738"/>
            <a:ext cx="8596668" cy="1320800"/>
          </a:xfrm>
        </p:spPr>
        <p:txBody>
          <a:bodyPr/>
          <a:lstStyle/>
          <a:p>
            <a:r>
              <a:rPr lang="it-IT" dirty="0"/>
              <a:t>CONTROLLORI PID</a:t>
            </a:r>
          </a:p>
        </p:txBody>
      </p:sp>
      <p:sp>
        <p:nvSpPr>
          <p:cNvPr id="3" name="Segnaposto contenuto 2">
            <a:extLst>
              <a:ext uri="{FF2B5EF4-FFF2-40B4-BE49-F238E27FC236}">
                <a16:creationId xmlns:a16="http://schemas.microsoft.com/office/drawing/2014/main" id="{8913BB7B-276E-44D6-9CD3-6D72F1D3072E}"/>
              </a:ext>
            </a:extLst>
          </p:cNvPr>
          <p:cNvSpPr>
            <a:spLocks noGrp="1"/>
          </p:cNvSpPr>
          <p:nvPr>
            <p:ph idx="1"/>
          </p:nvPr>
        </p:nvSpPr>
        <p:spPr>
          <a:xfrm>
            <a:off x="677333" y="1038687"/>
            <a:ext cx="9842705" cy="3568823"/>
          </a:xfrm>
        </p:spPr>
        <p:txBody>
          <a:bodyPr/>
          <a:lstStyle/>
          <a:p>
            <a:pPr lvl="0"/>
            <a:r>
              <a:rPr lang="it-IT" dirty="0"/>
              <a:t>I regolatori PID sono dei controllori standard che, per mezzo di dispositivi di correzione (manopole o software), permettono di regolare i parametri del sistema di controllo entro ampi limiti, così da poter essere adattati al sistema di regolazione in cui vengono inseriti. Questi dispositivi possono essere utilizzati per esempio per controllare una portata, per controllare una temperatura o per il movimento di bracci robotici.</a:t>
            </a:r>
          </a:p>
          <a:p>
            <a:pPr lvl="0"/>
            <a:r>
              <a:rPr lang="it-IT" sz="1600" dirty="0"/>
              <a:t>In un regolatore PID la variabile d’uscita viene generata in base al contributo di tre fattori:</a:t>
            </a:r>
          </a:p>
          <a:p>
            <a:pPr marL="0" lvl="0" indent="0">
              <a:buNone/>
            </a:pPr>
            <a:r>
              <a:rPr lang="it-IT" sz="1600" dirty="0"/>
              <a:t>- Il primo è proporzionale all’errore tra il riferimento e la variabile da controllare y(t).</a:t>
            </a:r>
          </a:p>
          <a:p>
            <a:pPr marL="0" lvl="0" indent="0">
              <a:buNone/>
            </a:pPr>
            <a:r>
              <a:rPr lang="it-IT" sz="1600" dirty="0"/>
              <a:t>- Il secondo è proporzionale all’integrale dell’errore.</a:t>
            </a:r>
          </a:p>
          <a:p>
            <a:pPr marL="0" lvl="0" indent="0">
              <a:buNone/>
            </a:pPr>
            <a:r>
              <a:rPr lang="it-IT" sz="1600" dirty="0"/>
              <a:t>- Il terzo è proporzionale alla derivata dell’errore, ciò significa che risente della velocità di variazione dell’errore stesso.</a:t>
            </a:r>
          </a:p>
          <a:p>
            <a:endParaRPr lang="it-IT" dirty="0"/>
          </a:p>
        </p:txBody>
      </p:sp>
      <p:pic>
        <p:nvPicPr>
          <p:cNvPr id="4" name="Immagine 10">
            <a:extLst>
              <a:ext uri="{FF2B5EF4-FFF2-40B4-BE49-F238E27FC236}">
                <a16:creationId xmlns:a16="http://schemas.microsoft.com/office/drawing/2014/main" id="{2C3DA4EE-AC87-4312-B782-7080DAEA507B}"/>
              </a:ext>
            </a:extLst>
          </p:cNvPr>
          <p:cNvPicPr>
            <a:picLocks noChangeAspect="1"/>
          </p:cNvPicPr>
          <p:nvPr/>
        </p:nvPicPr>
        <p:blipFill>
          <a:blip r:embed="rId2"/>
          <a:stretch>
            <a:fillRect/>
          </a:stretch>
        </p:blipFill>
        <p:spPr>
          <a:xfrm>
            <a:off x="2625399" y="4080026"/>
            <a:ext cx="6138343" cy="2658865"/>
          </a:xfrm>
          <a:prstGeom prst="rect">
            <a:avLst/>
          </a:prstGeom>
          <a:noFill/>
          <a:ln cap="flat">
            <a:noFill/>
          </a:ln>
        </p:spPr>
      </p:pic>
    </p:spTree>
    <p:extLst>
      <p:ext uri="{BB962C8B-B14F-4D97-AF65-F5344CB8AC3E}">
        <p14:creationId xmlns:p14="http://schemas.microsoft.com/office/powerpoint/2010/main" val="1029230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C9D87957-4B45-45BD-BF66-11F6D886D0B4}"/>
              </a:ext>
            </a:extLst>
          </p:cNvPr>
          <p:cNvSpPr>
            <a:spLocks noGrp="1"/>
          </p:cNvSpPr>
          <p:nvPr>
            <p:ph idx="1"/>
          </p:nvPr>
        </p:nvSpPr>
        <p:spPr>
          <a:xfrm>
            <a:off x="677863" y="311150"/>
            <a:ext cx="8596312" cy="5730875"/>
          </a:xfrm>
        </p:spPr>
        <p:txBody>
          <a:bodyPr/>
          <a:lstStyle/>
          <a:p>
            <a:r>
              <a:rPr lang="it-IT" dirty="0"/>
              <a:t>La legge di controllo del PID può essere descritta come:</a:t>
            </a:r>
          </a:p>
          <a:p>
            <a:endParaRPr lang="it-IT" dirty="0"/>
          </a:p>
          <a:p>
            <a:endParaRPr lang="it-IT" dirty="0"/>
          </a:p>
          <a:p>
            <a:endParaRPr lang="it-IT" dirty="0"/>
          </a:p>
          <a:p>
            <a:endParaRPr lang="it-IT" dirty="0"/>
          </a:p>
          <a:p>
            <a:pPr marL="0" lvl="0" indent="0">
              <a:buNone/>
            </a:pPr>
            <a:r>
              <a:rPr lang="it-IT" dirty="0"/>
              <a:t>Dove Ti= </a:t>
            </a:r>
            <a:r>
              <a:rPr lang="it-IT" dirty="0" err="1"/>
              <a:t>Kp</a:t>
            </a:r>
            <a:r>
              <a:rPr lang="it-IT" dirty="0"/>
              <a:t>/</a:t>
            </a:r>
            <a:r>
              <a:rPr lang="it-IT" dirty="0" err="1"/>
              <a:t>Ki</a:t>
            </a:r>
            <a:r>
              <a:rPr lang="it-IT" dirty="0"/>
              <a:t> e </a:t>
            </a:r>
            <a:r>
              <a:rPr lang="it-IT" dirty="0" err="1"/>
              <a:t>Td</a:t>
            </a:r>
            <a:r>
              <a:rPr lang="it-IT" dirty="0"/>
              <a:t>= </a:t>
            </a:r>
            <a:r>
              <a:rPr lang="it-IT" dirty="0" err="1"/>
              <a:t>Kd</a:t>
            </a:r>
            <a:r>
              <a:rPr lang="it-IT" dirty="0"/>
              <a:t>/</a:t>
            </a:r>
            <a:r>
              <a:rPr lang="it-IT" dirty="0" err="1"/>
              <a:t>Kp</a:t>
            </a:r>
            <a:r>
              <a:rPr lang="it-IT" dirty="0"/>
              <a:t>.</a:t>
            </a:r>
          </a:p>
          <a:p>
            <a:pPr marL="0" lvl="0" indent="0">
              <a:buNone/>
            </a:pPr>
            <a:r>
              <a:rPr lang="it-IT" dirty="0"/>
              <a:t>Graficamente lo schema a blocchi :</a:t>
            </a:r>
          </a:p>
          <a:p>
            <a:endParaRPr lang="it-IT" dirty="0"/>
          </a:p>
        </p:txBody>
      </p:sp>
      <p:pic>
        <p:nvPicPr>
          <p:cNvPr id="5" name="Immagine 3">
            <a:extLst>
              <a:ext uri="{FF2B5EF4-FFF2-40B4-BE49-F238E27FC236}">
                <a16:creationId xmlns:a16="http://schemas.microsoft.com/office/drawing/2014/main" id="{8B0ACAEE-4888-4E8C-95AF-D15611154F18}"/>
              </a:ext>
            </a:extLst>
          </p:cNvPr>
          <p:cNvPicPr>
            <a:picLocks noChangeAspect="1"/>
          </p:cNvPicPr>
          <p:nvPr/>
        </p:nvPicPr>
        <p:blipFill>
          <a:blip r:embed="rId2"/>
          <a:stretch>
            <a:fillRect/>
          </a:stretch>
        </p:blipFill>
        <p:spPr>
          <a:xfrm>
            <a:off x="3390786" y="815975"/>
            <a:ext cx="4049603" cy="1501289"/>
          </a:xfrm>
          <a:prstGeom prst="rect">
            <a:avLst/>
          </a:prstGeom>
          <a:noFill/>
          <a:ln cap="flat">
            <a:noFill/>
          </a:ln>
        </p:spPr>
      </p:pic>
      <p:pic>
        <p:nvPicPr>
          <p:cNvPr id="6" name="Immagine 5">
            <a:extLst>
              <a:ext uri="{FF2B5EF4-FFF2-40B4-BE49-F238E27FC236}">
                <a16:creationId xmlns:a16="http://schemas.microsoft.com/office/drawing/2014/main" id="{CBC14BCE-8DAE-49FA-B942-305034CBB268}"/>
              </a:ext>
            </a:extLst>
          </p:cNvPr>
          <p:cNvPicPr>
            <a:picLocks noChangeAspect="1"/>
          </p:cNvPicPr>
          <p:nvPr/>
        </p:nvPicPr>
        <p:blipFill>
          <a:blip r:embed="rId3"/>
          <a:stretch>
            <a:fillRect/>
          </a:stretch>
        </p:blipFill>
        <p:spPr>
          <a:xfrm>
            <a:off x="1618002" y="3176587"/>
            <a:ext cx="7311094" cy="3484483"/>
          </a:xfrm>
          <a:prstGeom prst="rect">
            <a:avLst/>
          </a:prstGeom>
          <a:noFill/>
          <a:ln cap="flat">
            <a:noFill/>
          </a:ln>
        </p:spPr>
      </p:pic>
    </p:spTree>
    <p:extLst>
      <p:ext uri="{BB962C8B-B14F-4D97-AF65-F5344CB8AC3E}">
        <p14:creationId xmlns:p14="http://schemas.microsoft.com/office/powerpoint/2010/main" val="4234973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F60864-AAFE-4901-A075-08AEC1A7259D}"/>
              </a:ext>
            </a:extLst>
          </p:cNvPr>
          <p:cNvSpPr>
            <a:spLocks noGrp="1"/>
          </p:cNvSpPr>
          <p:nvPr>
            <p:ph type="title"/>
          </p:nvPr>
        </p:nvSpPr>
        <p:spPr>
          <a:xfrm>
            <a:off x="384371" y="210105"/>
            <a:ext cx="8596668" cy="739806"/>
          </a:xfrm>
        </p:spPr>
        <p:txBody>
          <a:bodyPr/>
          <a:lstStyle/>
          <a:p>
            <a:r>
              <a:rPr lang="it-IT" dirty="0"/>
              <a:t>Azione Proporzionale</a:t>
            </a:r>
          </a:p>
        </p:txBody>
      </p:sp>
      <p:pic>
        <p:nvPicPr>
          <p:cNvPr id="4" name="Segnaposto contenuto 4">
            <a:extLst>
              <a:ext uri="{FF2B5EF4-FFF2-40B4-BE49-F238E27FC236}">
                <a16:creationId xmlns:a16="http://schemas.microsoft.com/office/drawing/2014/main" id="{82755DA2-59A5-43A4-9848-BB0C78BF2D8A}"/>
              </a:ext>
            </a:extLst>
          </p:cNvPr>
          <p:cNvPicPr>
            <a:picLocks noGrp="1" noChangeAspect="1"/>
          </p:cNvPicPr>
          <p:nvPr>
            <p:ph idx="1"/>
          </p:nvPr>
        </p:nvPicPr>
        <p:blipFill>
          <a:blip r:embed="rId2"/>
          <a:stretch>
            <a:fillRect/>
          </a:stretch>
        </p:blipFill>
        <p:spPr>
          <a:xfrm>
            <a:off x="1789859" y="949909"/>
            <a:ext cx="6635049" cy="2636669"/>
          </a:xfrm>
        </p:spPr>
      </p:pic>
      <p:pic>
        <p:nvPicPr>
          <p:cNvPr id="5" name="Immagine 7">
            <a:extLst>
              <a:ext uri="{FF2B5EF4-FFF2-40B4-BE49-F238E27FC236}">
                <a16:creationId xmlns:a16="http://schemas.microsoft.com/office/drawing/2014/main" id="{79872678-06A4-432B-B5C4-BA9A1C0DAF74}"/>
              </a:ext>
            </a:extLst>
          </p:cNvPr>
          <p:cNvPicPr>
            <a:picLocks noChangeAspect="1"/>
          </p:cNvPicPr>
          <p:nvPr/>
        </p:nvPicPr>
        <p:blipFill>
          <a:blip r:embed="rId3"/>
          <a:stretch>
            <a:fillRect/>
          </a:stretch>
        </p:blipFill>
        <p:spPr>
          <a:xfrm>
            <a:off x="1162975" y="3484047"/>
            <a:ext cx="7936638" cy="3271859"/>
          </a:xfrm>
          <a:prstGeom prst="rect">
            <a:avLst/>
          </a:prstGeom>
          <a:noFill/>
          <a:ln cap="flat">
            <a:noFill/>
          </a:ln>
        </p:spPr>
      </p:pic>
    </p:spTree>
    <p:extLst>
      <p:ext uri="{BB962C8B-B14F-4D97-AF65-F5344CB8AC3E}">
        <p14:creationId xmlns:p14="http://schemas.microsoft.com/office/powerpoint/2010/main" val="303014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07922D-27BF-4971-919B-E148A9754725}"/>
              </a:ext>
            </a:extLst>
          </p:cNvPr>
          <p:cNvSpPr>
            <a:spLocks noGrp="1"/>
          </p:cNvSpPr>
          <p:nvPr>
            <p:ph type="title"/>
          </p:nvPr>
        </p:nvSpPr>
        <p:spPr>
          <a:xfrm>
            <a:off x="490903" y="183472"/>
            <a:ext cx="8596668" cy="730928"/>
          </a:xfrm>
        </p:spPr>
        <p:txBody>
          <a:bodyPr/>
          <a:lstStyle/>
          <a:p>
            <a:r>
              <a:rPr lang="it-IT" dirty="0"/>
              <a:t>Azione Integrale</a:t>
            </a:r>
          </a:p>
        </p:txBody>
      </p:sp>
      <p:pic>
        <p:nvPicPr>
          <p:cNvPr id="4" name="Immagine 7">
            <a:extLst>
              <a:ext uri="{FF2B5EF4-FFF2-40B4-BE49-F238E27FC236}">
                <a16:creationId xmlns:a16="http://schemas.microsoft.com/office/drawing/2014/main" id="{905D8CE4-4724-4C71-8AA2-156F57B41B47}"/>
              </a:ext>
            </a:extLst>
          </p:cNvPr>
          <p:cNvPicPr>
            <a:picLocks noGrp="1" noChangeAspect="1"/>
          </p:cNvPicPr>
          <p:nvPr>
            <p:ph idx="1"/>
          </p:nvPr>
        </p:nvPicPr>
        <p:blipFill>
          <a:blip r:embed="rId2"/>
          <a:stretch>
            <a:fillRect/>
          </a:stretch>
        </p:blipFill>
        <p:spPr>
          <a:xfrm>
            <a:off x="1880519" y="837460"/>
            <a:ext cx="6579901" cy="2820950"/>
          </a:xfrm>
          <a:prstGeom prst="rect">
            <a:avLst/>
          </a:prstGeom>
          <a:noFill/>
          <a:ln cap="flat">
            <a:noFill/>
          </a:ln>
        </p:spPr>
      </p:pic>
      <p:pic>
        <p:nvPicPr>
          <p:cNvPr id="5" name="Segnaposto contenuto 4">
            <a:extLst>
              <a:ext uri="{FF2B5EF4-FFF2-40B4-BE49-F238E27FC236}">
                <a16:creationId xmlns:a16="http://schemas.microsoft.com/office/drawing/2014/main" id="{BF44A827-5EC8-4265-91BC-7604BB033905}"/>
              </a:ext>
            </a:extLst>
          </p:cNvPr>
          <p:cNvPicPr>
            <a:picLocks noChangeAspect="1"/>
          </p:cNvPicPr>
          <p:nvPr/>
        </p:nvPicPr>
        <p:blipFill>
          <a:blip r:embed="rId3"/>
          <a:stretch>
            <a:fillRect/>
          </a:stretch>
        </p:blipFill>
        <p:spPr>
          <a:xfrm>
            <a:off x="763478" y="3685813"/>
            <a:ext cx="8149703" cy="2988715"/>
          </a:xfrm>
          <a:prstGeom prst="rect">
            <a:avLst/>
          </a:prstGeom>
        </p:spPr>
      </p:pic>
    </p:spTree>
    <p:extLst>
      <p:ext uri="{BB962C8B-B14F-4D97-AF65-F5344CB8AC3E}">
        <p14:creationId xmlns:p14="http://schemas.microsoft.com/office/powerpoint/2010/main" val="1932192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1224EF-060C-4256-8534-C93B422D49B4}"/>
              </a:ext>
            </a:extLst>
          </p:cNvPr>
          <p:cNvSpPr>
            <a:spLocks noGrp="1"/>
          </p:cNvSpPr>
          <p:nvPr>
            <p:ph type="title"/>
          </p:nvPr>
        </p:nvSpPr>
        <p:spPr>
          <a:xfrm>
            <a:off x="677334" y="281126"/>
            <a:ext cx="8596668" cy="739806"/>
          </a:xfrm>
        </p:spPr>
        <p:txBody>
          <a:bodyPr/>
          <a:lstStyle/>
          <a:p>
            <a:r>
              <a:rPr lang="it-IT" dirty="0"/>
              <a:t>Azione Derivativa</a:t>
            </a:r>
          </a:p>
        </p:txBody>
      </p:sp>
      <p:pic>
        <p:nvPicPr>
          <p:cNvPr id="4" name="Immagine 6">
            <a:extLst>
              <a:ext uri="{FF2B5EF4-FFF2-40B4-BE49-F238E27FC236}">
                <a16:creationId xmlns:a16="http://schemas.microsoft.com/office/drawing/2014/main" id="{49A21148-44D0-4FB5-8BB8-9C22681F7229}"/>
              </a:ext>
            </a:extLst>
          </p:cNvPr>
          <p:cNvPicPr>
            <a:picLocks noGrp="1" noChangeAspect="1"/>
          </p:cNvPicPr>
          <p:nvPr>
            <p:ph idx="1"/>
          </p:nvPr>
        </p:nvPicPr>
        <p:blipFill>
          <a:blip r:embed="rId2"/>
          <a:stretch>
            <a:fillRect/>
          </a:stretch>
        </p:blipFill>
        <p:spPr>
          <a:xfrm>
            <a:off x="2007745" y="901084"/>
            <a:ext cx="7266257" cy="2259257"/>
          </a:xfrm>
          <a:prstGeom prst="rect">
            <a:avLst/>
          </a:prstGeom>
          <a:noFill/>
          <a:ln cap="flat">
            <a:noFill/>
          </a:ln>
        </p:spPr>
      </p:pic>
      <p:pic>
        <p:nvPicPr>
          <p:cNvPr id="5" name="Segnaposto contenuto 4">
            <a:extLst>
              <a:ext uri="{FF2B5EF4-FFF2-40B4-BE49-F238E27FC236}">
                <a16:creationId xmlns:a16="http://schemas.microsoft.com/office/drawing/2014/main" id="{9327E09B-57DA-4D4E-B621-4C575CFB86EC}"/>
              </a:ext>
            </a:extLst>
          </p:cNvPr>
          <p:cNvPicPr>
            <a:picLocks noChangeAspect="1"/>
          </p:cNvPicPr>
          <p:nvPr/>
        </p:nvPicPr>
        <p:blipFill>
          <a:blip r:embed="rId3"/>
          <a:stretch>
            <a:fillRect/>
          </a:stretch>
        </p:blipFill>
        <p:spPr>
          <a:xfrm>
            <a:off x="1250235" y="3040492"/>
            <a:ext cx="8596668" cy="3612131"/>
          </a:xfrm>
          <a:prstGeom prst="rect">
            <a:avLst/>
          </a:prstGeom>
        </p:spPr>
      </p:pic>
    </p:spTree>
    <p:extLst>
      <p:ext uri="{BB962C8B-B14F-4D97-AF65-F5344CB8AC3E}">
        <p14:creationId xmlns:p14="http://schemas.microsoft.com/office/powerpoint/2010/main" val="2271403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ttangolo con angoli arrotondati 9">
            <a:extLst>
              <a:ext uri="{FF2B5EF4-FFF2-40B4-BE49-F238E27FC236}">
                <a16:creationId xmlns:a16="http://schemas.microsoft.com/office/drawing/2014/main" id="{1F19F8F2-86C6-4DED-80E5-613615B93D54}"/>
              </a:ext>
            </a:extLst>
          </p:cNvPr>
          <p:cNvSpPr/>
          <p:nvPr/>
        </p:nvSpPr>
        <p:spPr>
          <a:xfrm>
            <a:off x="6045547" y="408373"/>
            <a:ext cx="5557568" cy="1411549"/>
          </a:xfrm>
          <a:prstGeom prst="roundRect">
            <a:avLst/>
          </a:prstGeom>
          <a:solidFill>
            <a:schemeClr val="accent1">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dirty="0">
                <a:solidFill>
                  <a:schemeClr val="bg2">
                    <a:lumMod val="25000"/>
                  </a:schemeClr>
                </a:solidFill>
              </a:rPr>
              <a:t>Complicata la taratura con Ziegler-</a:t>
            </a:r>
            <a:r>
              <a:rPr lang="it-IT" dirty="0" err="1">
                <a:solidFill>
                  <a:schemeClr val="bg2">
                    <a:lumMod val="25000"/>
                  </a:schemeClr>
                </a:solidFill>
              </a:rPr>
              <a:t>Nichols</a:t>
            </a:r>
            <a:r>
              <a:rPr lang="it-IT" dirty="0">
                <a:solidFill>
                  <a:schemeClr val="bg2">
                    <a:lumMod val="25000"/>
                  </a:schemeClr>
                </a:solidFill>
              </a:rPr>
              <a:t>.</a:t>
            </a:r>
          </a:p>
          <a:p>
            <a:r>
              <a:rPr lang="it-IT" dirty="0">
                <a:solidFill>
                  <a:schemeClr val="bg2">
                    <a:lumMod val="25000"/>
                  </a:schemeClr>
                </a:solidFill>
              </a:rPr>
              <a:t>Abbiamo optato per una taratura sperimentale che si comportasse in generale bene.</a:t>
            </a:r>
            <a:endParaRPr lang="it-IT" dirty="0"/>
          </a:p>
        </p:txBody>
      </p:sp>
      <p:sp>
        <p:nvSpPr>
          <p:cNvPr id="8" name="Ovale 7">
            <a:extLst>
              <a:ext uri="{FF2B5EF4-FFF2-40B4-BE49-F238E27FC236}">
                <a16:creationId xmlns:a16="http://schemas.microsoft.com/office/drawing/2014/main" id="{52D0B601-3EAD-4276-9549-15E6CF301F5F}"/>
              </a:ext>
            </a:extLst>
          </p:cNvPr>
          <p:cNvSpPr/>
          <p:nvPr/>
        </p:nvSpPr>
        <p:spPr>
          <a:xfrm>
            <a:off x="223695" y="195309"/>
            <a:ext cx="4034333" cy="1734105"/>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CA9E31CF-4C55-4F71-9B30-0BF345B3423C}"/>
              </a:ext>
            </a:extLst>
          </p:cNvPr>
          <p:cNvSpPr>
            <a:spLocks noGrp="1"/>
          </p:cNvSpPr>
          <p:nvPr>
            <p:ph type="title"/>
          </p:nvPr>
        </p:nvSpPr>
        <p:spPr>
          <a:xfrm>
            <a:off x="206524" y="290004"/>
            <a:ext cx="4051504" cy="1639410"/>
          </a:xfrm>
        </p:spPr>
        <p:txBody>
          <a:bodyPr>
            <a:normAutofit fontScale="90000"/>
          </a:bodyPr>
          <a:lstStyle/>
          <a:p>
            <a:pPr algn="ctr"/>
            <a:br>
              <a:rPr lang="it-IT" dirty="0"/>
            </a:br>
            <a:r>
              <a:rPr lang="it-IT" dirty="0"/>
              <a:t>Sistema non lineare </a:t>
            </a:r>
            <a:br>
              <a:rPr lang="it-IT" dirty="0"/>
            </a:br>
            <a:endParaRPr lang="it-IT" dirty="0">
              <a:solidFill>
                <a:schemeClr val="bg2">
                  <a:lumMod val="25000"/>
                </a:schemeClr>
              </a:solidFill>
            </a:endParaRPr>
          </a:p>
        </p:txBody>
      </p:sp>
      <p:pic>
        <p:nvPicPr>
          <p:cNvPr id="5" name="Segnaposto contenuto 4">
            <a:extLst>
              <a:ext uri="{FF2B5EF4-FFF2-40B4-BE49-F238E27FC236}">
                <a16:creationId xmlns:a16="http://schemas.microsoft.com/office/drawing/2014/main" id="{94F8F719-291C-429E-A3B3-5108633D8E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46054" y="2067164"/>
            <a:ext cx="3962383" cy="4228586"/>
          </a:xfrm>
        </p:spPr>
      </p:pic>
      <p:pic>
        <p:nvPicPr>
          <p:cNvPr id="7" name="Immagine 6">
            <a:extLst>
              <a:ext uri="{FF2B5EF4-FFF2-40B4-BE49-F238E27FC236}">
                <a16:creationId xmlns:a16="http://schemas.microsoft.com/office/drawing/2014/main" id="{669D2C4A-9915-4D1F-A1C1-2713C992F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8028" y="2067164"/>
            <a:ext cx="3576467" cy="4228586"/>
          </a:xfrm>
          <a:prstGeom prst="rect">
            <a:avLst/>
          </a:prstGeom>
        </p:spPr>
      </p:pic>
      <p:pic>
        <p:nvPicPr>
          <p:cNvPr id="9" name="Immagine 8">
            <a:extLst>
              <a:ext uri="{FF2B5EF4-FFF2-40B4-BE49-F238E27FC236}">
                <a16:creationId xmlns:a16="http://schemas.microsoft.com/office/drawing/2014/main" id="{95B4CCEA-44EA-42A7-8ADE-9D19A6011A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603" y="2067164"/>
            <a:ext cx="3721866" cy="4228586"/>
          </a:xfrm>
          <a:prstGeom prst="rect">
            <a:avLst/>
          </a:prstGeom>
        </p:spPr>
      </p:pic>
      <p:sp>
        <p:nvSpPr>
          <p:cNvPr id="3" name="Freccia a destra 2">
            <a:extLst>
              <a:ext uri="{FF2B5EF4-FFF2-40B4-BE49-F238E27FC236}">
                <a16:creationId xmlns:a16="http://schemas.microsoft.com/office/drawing/2014/main" id="{25117E31-7E53-43BC-93E3-3941F8F30498}"/>
              </a:ext>
            </a:extLst>
          </p:cNvPr>
          <p:cNvSpPr/>
          <p:nvPr/>
        </p:nvSpPr>
        <p:spPr>
          <a:xfrm>
            <a:off x="4417974" y="693936"/>
            <a:ext cx="1627572" cy="8404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9099514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25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750" fill="hold"/>
                                        <p:tgtEl>
                                          <p:spTgt spid="7"/>
                                        </p:tgtEl>
                                        <p:attrNameLst>
                                          <p:attrName>ppt_x</p:attrName>
                                        </p:attrNameLst>
                                      </p:cBhvr>
                                      <p:tavLst>
                                        <p:tav tm="0">
                                          <p:val>
                                            <p:strVal val="#ppt_x"/>
                                          </p:val>
                                        </p:tav>
                                        <p:tav tm="100000">
                                          <p:val>
                                            <p:strVal val="#ppt_x"/>
                                          </p:val>
                                        </p:tav>
                                      </p:tavLst>
                                    </p:anim>
                                    <p:anim calcmode="lin" valueType="num">
                                      <p:cBhvr additive="base">
                                        <p:cTn id="14"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5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ppt_x"/>
                                          </p:val>
                                        </p:tav>
                                        <p:tav tm="100000">
                                          <p:val>
                                            <p:strVal val="#ppt_x"/>
                                          </p:val>
                                        </p:tav>
                                      </p:tavLst>
                                    </p:anim>
                                    <p:anim calcmode="lin" valueType="num">
                                      <p:cBhvr additive="base">
                                        <p:cTn id="20" dur="7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83AD901-07B2-4A01-878E-2C2D77F322FD}"/>
              </a:ext>
            </a:extLst>
          </p:cNvPr>
          <p:cNvSpPr>
            <a:spLocks noGrp="1"/>
          </p:cNvSpPr>
          <p:nvPr>
            <p:ph type="title"/>
          </p:nvPr>
        </p:nvSpPr>
        <p:spPr>
          <a:xfrm>
            <a:off x="442240" y="122808"/>
            <a:ext cx="11307520" cy="6612384"/>
          </a:xfrm>
        </p:spPr>
        <p:txBody>
          <a:bodyPr>
            <a:normAutofit/>
          </a:bodyPr>
          <a:lstStyle/>
          <a:p>
            <a:r>
              <a:rPr lang="it-IT" dirty="0"/>
              <a:t>COPPIA DIFFERENZIALE </a:t>
            </a:r>
            <a:br>
              <a:rPr lang="it-IT" dirty="0"/>
            </a:br>
            <a:br>
              <a:rPr lang="it-IT" sz="1800" dirty="0"/>
            </a:br>
            <a:r>
              <a:rPr lang="it-IT" sz="1800" dirty="0">
                <a:solidFill>
                  <a:schemeClr val="tx1">
                    <a:lumMod val="85000"/>
                    <a:lumOff val="15000"/>
                  </a:schemeClr>
                </a:solidFill>
              </a:rPr>
              <a:t>- La coppia deve ruotare contemporaneamente per variare il ‘Pitch’, cioè l’angolo θ intorno all'asse y. </a:t>
            </a:r>
            <a:br>
              <a:rPr lang="it-IT" sz="1800" dirty="0">
                <a:solidFill>
                  <a:schemeClr val="tx1">
                    <a:lumMod val="85000"/>
                    <a:lumOff val="15000"/>
                  </a:schemeClr>
                </a:solidFill>
              </a:rPr>
            </a:br>
            <a:r>
              <a:rPr lang="it-IT" sz="1800" dirty="0">
                <a:solidFill>
                  <a:schemeClr val="tx1">
                    <a:lumMod val="85000"/>
                    <a:lumOff val="15000"/>
                  </a:schemeClr>
                </a:solidFill>
              </a:rPr>
              <a:t>- La coppia deve ruotare in senso opposto per variare il ‘</a:t>
            </a:r>
            <a:r>
              <a:rPr lang="it-IT" sz="1800" dirty="0" err="1">
                <a:solidFill>
                  <a:schemeClr val="tx1">
                    <a:lumMod val="85000"/>
                    <a:lumOff val="15000"/>
                  </a:schemeClr>
                </a:solidFill>
              </a:rPr>
              <a:t>Roll</a:t>
            </a:r>
            <a:r>
              <a:rPr lang="it-IT" sz="1800" dirty="0">
                <a:solidFill>
                  <a:schemeClr val="tx1">
                    <a:lumMod val="85000"/>
                    <a:lumOff val="15000"/>
                  </a:schemeClr>
                </a:solidFill>
              </a:rPr>
              <a:t>’, cioè l’angolo ψ intorno all'asse x.</a:t>
            </a:r>
          </a:p>
        </p:txBody>
      </p:sp>
      <p:pic>
        <p:nvPicPr>
          <p:cNvPr id="4" name="Filmato GG">
            <a:hlinkClick r:id="" action="ppaction://media"/>
            <a:extLst>
              <a:ext uri="{FF2B5EF4-FFF2-40B4-BE49-F238E27FC236}">
                <a16:creationId xmlns:a16="http://schemas.microsoft.com/office/drawing/2014/main" id="{47A65897-35E6-43E6-8291-8BAE4739F6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93070" y="1634678"/>
            <a:ext cx="7090627" cy="5011737"/>
          </a:xfrm>
          <a:prstGeom prst="rect">
            <a:avLst/>
          </a:prstGeom>
          <a:ln>
            <a:noFill/>
          </a:ln>
          <a:effectLst>
            <a:softEdge rad="112500"/>
          </a:effectLst>
        </p:spPr>
      </p:pic>
    </p:spTree>
    <p:extLst>
      <p:ext uri="{BB962C8B-B14F-4D97-AF65-F5344CB8AC3E}">
        <p14:creationId xmlns:p14="http://schemas.microsoft.com/office/powerpoint/2010/main" val="9492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A7BBFC-5191-408E-BED2-E5111BCD8B71}"/>
              </a:ext>
            </a:extLst>
          </p:cNvPr>
          <p:cNvSpPr>
            <a:spLocks noGrp="1"/>
          </p:cNvSpPr>
          <p:nvPr>
            <p:ph type="title"/>
          </p:nvPr>
        </p:nvSpPr>
        <p:spPr>
          <a:xfrm>
            <a:off x="668456" y="600615"/>
            <a:ext cx="4496218" cy="455720"/>
          </a:xfrm>
        </p:spPr>
        <p:txBody>
          <a:bodyPr>
            <a:normAutofit fontScale="90000"/>
          </a:bodyPr>
          <a:lstStyle/>
          <a:p>
            <a:r>
              <a:rPr lang="it-IT" dirty="0"/>
              <a:t>Oggetto PID nel codice </a:t>
            </a:r>
          </a:p>
        </p:txBody>
      </p:sp>
      <p:pic>
        <p:nvPicPr>
          <p:cNvPr id="4" name="Segnaposto contenuto 3">
            <a:extLst>
              <a:ext uri="{FF2B5EF4-FFF2-40B4-BE49-F238E27FC236}">
                <a16:creationId xmlns:a16="http://schemas.microsoft.com/office/drawing/2014/main" id="{3BDD4A19-018C-436F-A5D1-ECA8CE88B7DB}"/>
              </a:ext>
            </a:extLst>
          </p:cNvPr>
          <p:cNvPicPr>
            <a:picLocks noGrp="1" noChangeAspect="1"/>
          </p:cNvPicPr>
          <p:nvPr>
            <p:ph idx="1"/>
          </p:nvPr>
        </p:nvPicPr>
        <p:blipFill>
          <a:blip r:embed="rId2"/>
          <a:stretch>
            <a:fillRect/>
          </a:stretch>
        </p:blipFill>
        <p:spPr>
          <a:xfrm>
            <a:off x="565944" y="2574188"/>
            <a:ext cx="8356114" cy="1936750"/>
          </a:xfrm>
          <a:prstGeom prst="rect">
            <a:avLst/>
          </a:prstGeom>
        </p:spPr>
      </p:pic>
      <p:sp>
        <p:nvSpPr>
          <p:cNvPr id="6" name="CasellaDiTesto 5">
            <a:extLst>
              <a:ext uri="{FF2B5EF4-FFF2-40B4-BE49-F238E27FC236}">
                <a16:creationId xmlns:a16="http://schemas.microsoft.com/office/drawing/2014/main" id="{FE8CE3ED-998D-4857-A666-3773F27ED001}"/>
              </a:ext>
            </a:extLst>
          </p:cNvPr>
          <p:cNvSpPr txBox="1"/>
          <p:nvPr/>
        </p:nvSpPr>
        <p:spPr>
          <a:xfrm>
            <a:off x="3898951" y="1291134"/>
            <a:ext cx="488271" cy="369332"/>
          </a:xfrm>
          <a:prstGeom prst="rect">
            <a:avLst/>
          </a:prstGeom>
          <a:noFill/>
        </p:spPr>
        <p:txBody>
          <a:bodyPr wrap="square" rtlCol="0">
            <a:spAutoFit/>
          </a:bodyPr>
          <a:lstStyle/>
          <a:p>
            <a:r>
              <a:rPr lang="it-IT" dirty="0" err="1"/>
              <a:t>Kp</a:t>
            </a:r>
            <a:endParaRPr lang="it-IT" dirty="0"/>
          </a:p>
        </p:txBody>
      </p:sp>
      <p:sp>
        <p:nvSpPr>
          <p:cNvPr id="7" name="CasellaDiTesto 6">
            <a:extLst>
              <a:ext uri="{FF2B5EF4-FFF2-40B4-BE49-F238E27FC236}">
                <a16:creationId xmlns:a16="http://schemas.microsoft.com/office/drawing/2014/main" id="{5AF564FC-B2B8-4312-BA38-31F1231BDFD8}"/>
              </a:ext>
            </a:extLst>
          </p:cNvPr>
          <p:cNvSpPr txBox="1"/>
          <p:nvPr/>
        </p:nvSpPr>
        <p:spPr>
          <a:xfrm>
            <a:off x="6073728" y="1291134"/>
            <a:ext cx="656948" cy="369332"/>
          </a:xfrm>
          <a:prstGeom prst="rect">
            <a:avLst/>
          </a:prstGeom>
          <a:noFill/>
        </p:spPr>
        <p:txBody>
          <a:bodyPr wrap="square" rtlCol="0">
            <a:spAutoFit/>
          </a:bodyPr>
          <a:lstStyle/>
          <a:p>
            <a:r>
              <a:rPr lang="it-IT" dirty="0" err="1"/>
              <a:t>Kd</a:t>
            </a:r>
            <a:endParaRPr lang="it-IT" dirty="0"/>
          </a:p>
        </p:txBody>
      </p:sp>
      <p:sp>
        <p:nvSpPr>
          <p:cNvPr id="8" name="CasellaDiTesto 7">
            <a:extLst>
              <a:ext uri="{FF2B5EF4-FFF2-40B4-BE49-F238E27FC236}">
                <a16:creationId xmlns:a16="http://schemas.microsoft.com/office/drawing/2014/main" id="{ED219521-F107-45C1-93C6-BC9C7F56F3DF}"/>
              </a:ext>
            </a:extLst>
          </p:cNvPr>
          <p:cNvSpPr txBox="1"/>
          <p:nvPr/>
        </p:nvSpPr>
        <p:spPr>
          <a:xfrm>
            <a:off x="5164674" y="1291134"/>
            <a:ext cx="488271" cy="369332"/>
          </a:xfrm>
          <a:prstGeom prst="rect">
            <a:avLst/>
          </a:prstGeom>
          <a:noFill/>
        </p:spPr>
        <p:txBody>
          <a:bodyPr wrap="square" rtlCol="0">
            <a:spAutoFit/>
          </a:bodyPr>
          <a:lstStyle/>
          <a:p>
            <a:r>
              <a:rPr lang="it-IT" dirty="0" err="1"/>
              <a:t>Ki</a:t>
            </a:r>
            <a:endParaRPr lang="it-IT" dirty="0"/>
          </a:p>
        </p:txBody>
      </p:sp>
      <p:sp>
        <p:nvSpPr>
          <p:cNvPr id="9" name="CasellaDiTesto 8">
            <a:extLst>
              <a:ext uri="{FF2B5EF4-FFF2-40B4-BE49-F238E27FC236}">
                <a16:creationId xmlns:a16="http://schemas.microsoft.com/office/drawing/2014/main" id="{F3EB6863-02FF-4DED-A2F7-7A68F4E2ED22}"/>
              </a:ext>
            </a:extLst>
          </p:cNvPr>
          <p:cNvSpPr txBox="1"/>
          <p:nvPr/>
        </p:nvSpPr>
        <p:spPr>
          <a:xfrm>
            <a:off x="6448036" y="1671065"/>
            <a:ext cx="470518" cy="369332"/>
          </a:xfrm>
          <a:prstGeom prst="rect">
            <a:avLst/>
          </a:prstGeom>
          <a:noFill/>
        </p:spPr>
        <p:txBody>
          <a:bodyPr wrap="square" rtlCol="0">
            <a:spAutoFit/>
          </a:bodyPr>
          <a:lstStyle/>
          <a:p>
            <a:r>
              <a:rPr lang="it-IT" dirty="0" err="1"/>
              <a:t>dz</a:t>
            </a:r>
            <a:endParaRPr lang="it-IT" dirty="0"/>
          </a:p>
        </p:txBody>
      </p:sp>
      <p:sp>
        <p:nvSpPr>
          <p:cNvPr id="10" name="CasellaDiTesto 9">
            <a:extLst>
              <a:ext uri="{FF2B5EF4-FFF2-40B4-BE49-F238E27FC236}">
                <a16:creationId xmlns:a16="http://schemas.microsoft.com/office/drawing/2014/main" id="{014D3A51-925E-403F-8DE8-08B14913D06F}"/>
              </a:ext>
            </a:extLst>
          </p:cNvPr>
          <p:cNvSpPr txBox="1"/>
          <p:nvPr/>
        </p:nvSpPr>
        <p:spPr>
          <a:xfrm>
            <a:off x="6949086" y="1694803"/>
            <a:ext cx="488272" cy="369332"/>
          </a:xfrm>
          <a:prstGeom prst="rect">
            <a:avLst/>
          </a:prstGeom>
          <a:noFill/>
        </p:spPr>
        <p:txBody>
          <a:bodyPr wrap="square" rtlCol="0">
            <a:spAutoFit/>
          </a:bodyPr>
          <a:lstStyle/>
          <a:p>
            <a:r>
              <a:rPr lang="it-IT" dirty="0"/>
              <a:t>dir</a:t>
            </a:r>
          </a:p>
        </p:txBody>
      </p:sp>
      <mc:AlternateContent xmlns:mc="http://schemas.openxmlformats.org/markup-compatibility/2006">
        <mc:Choice xmlns:a14="http://schemas.microsoft.com/office/drawing/2010/main" Requires="a14">
          <p:sp>
            <p:nvSpPr>
              <p:cNvPr id="11" name="CasellaDiTesto 10">
                <a:extLst>
                  <a:ext uri="{FF2B5EF4-FFF2-40B4-BE49-F238E27FC236}">
                    <a16:creationId xmlns:a16="http://schemas.microsoft.com/office/drawing/2014/main" id="{BCB265AF-1CA2-45F4-861D-C22B0579A44F}"/>
                  </a:ext>
                </a:extLst>
              </p:cNvPr>
              <p:cNvSpPr txBox="1"/>
              <p:nvPr/>
            </p:nvSpPr>
            <p:spPr>
              <a:xfrm>
                <a:off x="7573042" y="1638099"/>
                <a:ext cx="66755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b="0" i="1" dirty="0" smtClean="0">
                              <a:latin typeface="Cambria Math" panose="02040503050406030204" pitchFamily="18" charset="0"/>
                            </a:rPr>
                          </m:ctrlPr>
                        </m:sSubPr>
                        <m:e>
                          <m:r>
                            <a:rPr lang="it-IT" i="1" dirty="0" smtClean="0">
                              <a:latin typeface="Cambria Math" panose="02040503050406030204" pitchFamily="18" charset="0"/>
                            </a:rPr>
                            <m:t>𝑀</m:t>
                          </m:r>
                          <m:r>
                            <a:rPr lang="it-IT" b="0" i="1" dirty="0" smtClean="0">
                              <a:latin typeface="Cambria Math" panose="02040503050406030204" pitchFamily="18" charset="0"/>
                            </a:rPr>
                            <m:t>𝑎𝑥</m:t>
                          </m:r>
                        </m:e>
                        <m:sub>
                          <m:r>
                            <a:rPr lang="it-IT" i="1" dirty="0" smtClean="0">
                              <a:latin typeface="Cambria Math" panose="02040503050406030204" pitchFamily="18" charset="0"/>
                            </a:rPr>
                            <m:t>𝑠𝑎𝑡</m:t>
                          </m:r>
                        </m:sub>
                      </m:sSub>
                    </m:oMath>
                  </m:oMathPara>
                </a14:m>
                <a:endParaRPr lang="it-IT" dirty="0"/>
              </a:p>
            </p:txBody>
          </p:sp>
        </mc:Choice>
        <mc:Fallback>
          <p:sp>
            <p:nvSpPr>
              <p:cNvPr id="11" name="CasellaDiTesto 10">
                <a:extLst>
                  <a:ext uri="{FF2B5EF4-FFF2-40B4-BE49-F238E27FC236}">
                    <a16:creationId xmlns:a16="http://schemas.microsoft.com/office/drawing/2014/main" id="{BCB265AF-1CA2-45F4-861D-C22B0579A44F}"/>
                  </a:ext>
                </a:extLst>
              </p:cNvPr>
              <p:cNvSpPr txBox="1">
                <a:spLocks noRot="1" noChangeAspect="1" noMove="1" noResize="1" noEditPoints="1" noAdjustHandles="1" noChangeArrowheads="1" noChangeShapeType="1" noTextEdit="1"/>
              </p:cNvSpPr>
              <p:nvPr/>
            </p:nvSpPr>
            <p:spPr>
              <a:xfrm>
                <a:off x="7573042" y="1638099"/>
                <a:ext cx="667559" cy="369332"/>
              </a:xfrm>
              <a:prstGeom prst="rect">
                <a:avLst/>
              </a:prstGeom>
              <a:blipFill>
                <a:blip r:embed="rId3"/>
                <a:stretch>
                  <a:fillRect r="-27273"/>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12" name="CasellaDiTesto 11">
                <a:extLst>
                  <a:ext uri="{FF2B5EF4-FFF2-40B4-BE49-F238E27FC236}">
                    <a16:creationId xmlns:a16="http://schemas.microsoft.com/office/drawing/2014/main" id="{EAFBC4EC-D396-4373-AB7D-082242CE214C}"/>
                  </a:ext>
                </a:extLst>
              </p:cNvPr>
              <p:cNvSpPr txBox="1"/>
              <p:nvPr/>
            </p:nvSpPr>
            <p:spPr>
              <a:xfrm>
                <a:off x="8156647" y="1975932"/>
                <a:ext cx="85305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i="1">
                              <a:latin typeface="Cambria Math" panose="02040503050406030204" pitchFamily="18" charset="0"/>
                            </a:rPr>
                            <m:t>𝑚𝑖𝑛</m:t>
                          </m:r>
                        </m:e>
                        <m:sub>
                          <m:r>
                            <a:rPr lang="it-IT" b="0" i="1" smtClean="0">
                              <a:latin typeface="Cambria Math" panose="02040503050406030204" pitchFamily="18" charset="0"/>
                            </a:rPr>
                            <m:t>𝑠𝑎𝑡</m:t>
                          </m:r>
                        </m:sub>
                      </m:sSub>
                    </m:oMath>
                  </m:oMathPara>
                </a14:m>
                <a:endParaRPr lang="it-IT" dirty="0"/>
              </a:p>
            </p:txBody>
          </p:sp>
        </mc:Choice>
        <mc:Fallback>
          <p:sp>
            <p:nvSpPr>
              <p:cNvPr id="12" name="CasellaDiTesto 11">
                <a:extLst>
                  <a:ext uri="{FF2B5EF4-FFF2-40B4-BE49-F238E27FC236}">
                    <a16:creationId xmlns:a16="http://schemas.microsoft.com/office/drawing/2014/main" id="{EAFBC4EC-D396-4373-AB7D-082242CE214C}"/>
                  </a:ext>
                </a:extLst>
              </p:cNvPr>
              <p:cNvSpPr txBox="1">
                <a:spLocks noRot="1" noChangeAspect="1" noMove="1" noResize="1" noEditPoints="1" noAdjustHandles="1" noChangeArrowheads="1" noChangeShapeType="1" noTextEdit="1"/>
              </p:cNvSpPr>
              <p:nvPr/>
            </p:nvSpPr>
            <p:spPr>
              <a:xfrm>
                <a:off x="8156647" y="1975932"/>
                <a:ext cx="853059" cy="369332"/>
              </a:xfrm>
              <a:prstGeom prst="rect">
                <a:avLst/>
              </a:prstGeom>
              <a:blipFill>
                <a:blip r:embed="rId4"/>
                <a:stretch>
                  <a:fillRect/>
                </a:stretch>
              </a:blipFill>
            </p:spPr>
            <p:txBody>
              <a:bodyPr/>
              <a:lstStyle/>
              <a:p>
                <a:r>
                  <a:rPr lang="it-IT">
                    <a:noFill/>
                  </a:rPr>
                  <a:t> </a:t>
                </a:r>
              </a:p>
            </p:txBody>
          </p:sp>
        </mc:Fallback>
      </mc:AlternateContent>
      <p:sp>
        <p:nvSpPr>
          <p:cNvPr id="13" name="Freccia in giù 12">
            <a:extLst>
              <a:ext uri="{FF2B5EF4-FFF2-40B4-BE49-F238E27FC236}">
                <a16:creationId xmlns:a16="http://schemas.microsoft.com/office/drawing/2014/main" id="{BF0F5241-D3A0-4A2F-BFF9-0504EC807EC8}"/>
              </a:ext>
            </a:extLst>
          </p:cNvPr>
          <p:cNvSpPr/>
          <p:nvPr/>
        </p:nvSpPr>
        <p:spPr>
          <a:xfrm>
            <a:off x="4065972" y="1740023"/>
            <a:ext cx="150921" cy="8326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Freccia in giù 13">
            <a:extLst>
              <a:ext uri="{FF2B5EF4-FFF2-40B4-BE49-F238E27FC236}">
                <a16:creationId xmlns:a16="http://schemas.microsoft.com/office/drawing/2014/main" id="{15E383ED-4CFF-48DB-9C3C-2CB5F703DC6A}"/>
              </a:ext>
            </a:extLst>
          </p:cNvPr>
          <p:cNvSpPr/>
          <p:nvPr/>
        </p:nvSpPr>
        <p:spPr>
          <a:xfrm>
            <a:off x="5308847" y="1740023"/>
            <a:ext cx="150921" cy="8326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Freccia in giù 14">
            <a:extLst>
              <a:ext uri="{FF2B5EF4-FFF2-40B4-BE49-F238E27FC236}">
                <a16:creationId xmlns:a16="http://schemas.microsoft.com/office/drawing/2014/main" id="{1D38AE85-0A57-487C-9D9B-7B00F8C732BE}"/>
              </a:ext>
            </a:extLst>
          </p:cNvPr>
          <p:cNvSpPr/>
          <p:nvPr/>
        </p:nvSpPr>
        <p:spPr>
          <a:xfrm>
            <a:off x="6286795" y="1740023"/>
            <a:ext cx="115407" cy="8326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Freccia in giù 15">
            <a:extLst>
              <a:ext uri="{FF2B5EF4-FFF2-40B4-BE49-F238E27FC236}">
                <a16:creationId xmlns:a16="http://schemas.microsoft.com/office/drawing/2014/main" id="{740C9B27-C962-46C1-927B-84A1794DC71A}"/>
              </a:ext>
            </a:extLst>
          </p:cNvPr>
          <p:cNvSpPr/>
          <p:nvPr/>
        </p:nvSpPr>
        <p:spPr>
          <a:xfrm>
            <a:off x="7121500" y="2040397"/>
            <a:ext cx="143445" cy="532324"/>
          </a:xfrm>
          <a:prstGeom prst="down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Freccia in giù 16">
            <a:extLst>
              <a:ext uri="{FF2B5EF4-FFF2-40B4-BE49-F238E27FC236}">
                <a16:creationId xmlns:a16="http://schemas.microsoft.com/office/drawing/2014/main" id="{49856C5B-4A97-42CB-AAAB-568DF7F0DDDD}"/>
              </a:ext>
            </a:extLst>
          </p:cNvPr>
          <p:cNvSpPr/>
          <p:nvPr/>
        </p:nvSpPr>
        <p:spPr>
          <a:xfrm>
            <a:off x="6645441" y="2040397"/>
            <a:ext cx="143445" cy="532324"/>
          </a:xfrm>
          <a:prstGeom prst="down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Freccia in giù 17">
            <a:extLst>
              <a:ext uri="{FF2B5EF4-FFF2-40B4-BE49-F238E27FC236}">
                <a16:creationId xmlns:a16="http://schemas.microsoft.com/office/drawing/2014/main" id="{ACE5FB17-DCDD-432E-B6D8-A81D4A98F029}"/>
              </a:ext>
            </a:extLst>
          </p:cNvPr>
          <p:cNvSpPr/>
          <p:nvPr/>
        </p:nvSpPr>
        <p:spPr>
          <a:xfrm>
            <a:off x="7680588" y="1975932"/>
            <a:ext cx="150921" cy="699959"/>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Freccia in giù 18">
            <a:extLst>
              <a:ext uri="{FF2B5EF4-FFF2-40B4-BE49-F238E27FC236}">
                <a16:creationId xmlns:a16="http://schemas.microsoft.com/office/drawing/2014/main" id="{E1C8349B-390A-44F2-9E94-53186B7A25F3}"/>
              </a:ext>
            </a:extLst>
          </p:cNvPr>
          <p:cNvSpPr/>
          <p:nvPr/>
        </p:nvSpPr>
        <p:spPr>
          <a:xfrm>
            <a:off x="8185212" y="2341038"/>
            <a:ext cx="150921" cy="277802"/>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2" name="Connettore a gomito 21">
            <a:extLst>
              <a:ext uri="{FF2B5EF4-FFF2-40B4-BE49-F238E27FC236}">
                <a16:creationId xmlns:a16="http://schemas.microsoft.com/office/drawing/2014/main" id="{AEBF2CD2-0A96-4275-97D2-8196C7EB901B}"/>
              </a:ext>
            </a:extLst>
          </p:cNvPr>
          <p:cNvCxnSpPr/>
          <p:nvPr/>
        </p:nvCxnSpPr>
        <p:spPr>
          <a:xfrm>
            <a:off x="3444536" y="4048217"/>
            <a:ext cx="3344350" cy="577049"/>
          </a:xfrm>
          <a:prstGeom prst="bentConnector3">
            <a:avLst>
              <a:gd name="adj1" fmla="val 49469"/>
            </a:avLst>
          </a:prstGeom>
          <a:ln>
            <a:tailEnd type="triangle"/>
          </a:ln>
        </p:spPr>
        <p:style>
          <a:lnRef idx="3">
            <a:schemeClr val="accent5"/>
          </a:lnRef>
          <a:fillRef idx="0">
            <a:schemeClr val="accent5"/>
          </a:fillRef>
          <a:effectRef idx="2">
            <a:schemeClr val="accent5"/>
          </a:effectRef>
          <a:fontRef idx="minor">
            <a:schemeClr val="tx1"/>
          </a:fontRef>
        </p:style>
      </p:cxnSp>
      <p:sp>
        <p:nvSpPr>
          <p:cNvPr id="24" name="Ovale 23">
            <a:extLst>
              <a:ext uri="{FF2B5EF4-FFF2-40B4-BE49-F238E27FC236}">
                <a16:creationId xmlns:a16="http://schemas.microsoft.com/office/drawing/2014/main" id="{32A72181-14BF-4307-AF66-09C16E9274B1}"/>
              </a:ext>
            </a:extLst>
          </p:cNvPr>
          <p:cNvSpPr/>
          <p:nvPr/>
        </p:nvSpPr>
        <p:spPr>
          <a:xfrm>
            <a:off x="6905211" y="4050436"/>
            <a:ext cx="2560002" cy="1149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CasellaDiTesto 24">
            <a:extLst>
              <a:ext uri="{FF2B5EF4-FFF2-40B4-BE49-F238E27FC236}">
                <a16:creationId xmlns:a16="http://schemas.microsoft.com/office/drawing/2014/main" id="{BEDEEB3A-92B5-448C-9C75-E366DF7D9EDA}"/>
              </a:ext>
            </a:extLst>
          </p:cNvPr>
          <p:cNvSpPr txBox="1"/>
          <p:nvPr/>
        </p:nvSpPr>
        <p:spPr>
          <a:xfrm>
            <a:off x="7328487" y="4302099"/>
            <a:ext cx="1773438" cy="646331"/>
          </a:xfrm>
          <a:prstGeom prst="rect">
            <a:avLst/>
          </a:prstGeom>
          <a:solidFill>
            <a:schemeClr val="tx2">
              <a:lumMod val="20000"/>
              <a:lumOff val="80000"/>
            </a:schemeClr>
          </a:solidFill>
        </p:spPr>
        <p:txBody>
          <a:bodyPr wrap="square" rtlCol="0">
            <a:spAutoFit/>
          </a:bodyPr>
          <a:lstStyle/>
          <a:p>
            <a:r>
              <a:rPr lang="it-IT" dirty="0"/>
              <a:t>Comunicazione con Arduino</a:t>
            </a:r>
          </a:p>
        </p:txBody>
      </p:sp>
      <p:cxnSp>
        <p:nvCxnSpPr>
          <p:cNvPr id="27" name="Connettore a gomito 26">
            <a:extLst>
              <a:ext uri="{FF2B5EF4-FFF2-40B4-BE49-F238E27FC236}">
                <a16:creationId xmlns:a16="http://schemas.microsoft.com/office/drawing/2014/main" id="{12C23695-02FA-4F4C-873F-C7EE3BD70F24}"/>
              </a:ext>
            </a:extLst>
          </p:cNvPr>
          <p:cNvCxnSpPr>
            <a:cxnSpLocks/>
          </p:cNvCxnSpPr>
          <p:nvPr/>
        </p:nvCxnSpPr>
        <p:spPr>
          <a:xfrm rot="16200000" flipH="1">
            <a:off x="3632346" y="4455211"/>
            <a:ext cx="1119156" cy="1104157"/>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29" name="Rettangolo con angoli arrotondati 28">
            <a:extLst>
              <a:ext uri="{FF2B5EF4-FFF2-40B4-BE49-F238E27FC236}">
                <a16:creationId xmlns:a16="http://schemas.microsoft.com/office/drawing/2014/main" id="{B0720982-5D62-40B6-B64E-A40B42E24EF1}"/>
              </a:ext>
            </a:extLst>
          </p:cNvPr>
          <p:cNvSpPr/>
          <p:nvPr/>
        </p:nvSpPr>
        <p:spPr>
          <a:xfrm>
            <a:off x="3619129" y="5646534"/>
            <a:ext cx="2454599" cy="9055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CasellaDiTesto 29">
            <a:extLst>
              <a:ext uri="{FF2B5EF4-FFF2-40B4-BE49-F238E27FC236}">
                <a16:creationId xmlns:a16="http://schemas.microsoft.com/office/drawing/2014/main" id="{C9B1E9F3-9462-4D5B-966E-BC7DADAF8AE5}"/>
              </a:ext>
            </a:extLst>
          </p:cNvPr>
          <p:cNvSpPr txBox="1"/>
          <p:nvPr/>
        </p:nvSpPr>
        <p:spPr>
          <a:xfrm>
            <a:off x="3870711" y="5776129"/>
            <a:ext cx="1951433" cy="646331"/>
          </a:xfrm>
          <a:prstGeom prst="rect">
            <a:avLst/>
          </a:prstGeom>
          <a:solidFill>
            <a:schemeClr val="accent4">
              <a:lumMod val="20000"/>
              <a:lumOff val="80000"/>
            </a:schemeClr>
          </a:solidFill>
        </p:spPr>
        <p:txBody>
          <a:bodyPr wrap="square" rtlCol="0">
            <a:spAutoFit/>
          </a:bodyPr>
          <a:lstStyle/>
          <a:p>
            <a:r>
              <a:rPr lang="it-IT" dirty="0"/>
              <a:t>Struttura per la trasmissione dati</a:t>
            </a:r>
          </a:p>
        </p:txBody>
      </p:sp>
    </p:spTree>
    <p:extLst>
      <p:ext uri="{BB962C8B-B14F-4D97-AF65-F5344CB8AC3E}">
        <p14:creationId xmlns:p14="http://schemas.microsoft.com/office/powerpoint/2010/main" val="1609137286"/>
      </p:ext>
    </p:extLst>
  </p:cSld>
  <p:clrMapOvr>
    <a:masterClrMapping/>
  </p:clrMapOvr>
</p:sld>
</file>

<file path=ppt/theme/theme1.xml><?xml version="1.0" encoding="utf-8"?>
<a:theme xmlns:a="http://schemas.openxmlformats.org/drawingml/2006/main" name="Sfaccettatura">
  <a:themeElements>
    <a:clrScheme name="Sfaccettatur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Sfaccettatur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faccettatur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152</TotalTime>
  <Words>462</Words>
  <Application>Microsoft Office PowerPoint</Application>
  <PresentationFormat>Widescreen</PresentationFormat>
  <Paragraphs>51</Paragraphs>
  <Slides>15</Slides>
  <Notes>0</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15</vt:i4>
      </vt:variant>
    </vt:vector>
  </HeadingPairs>
  <TitlesOfParts>
    <vt:vector size="20" baseType="lpstr">
      <vt:lpstr>Arial</vt:lpstr>
      <vt:lpstr>Cambria Math</vt:lpstr>
      <vt:lpstr>Trebuchet MS</vt:lpstr>
      <vt:lpstr>Wingdings 3</vt:lpstr>
      <vt:lpstr>Sfaccettatura</vt:lpstr>
      <vt:lpstr>Presentazione standard di PowerPoint</vt:lpstr>
      <vt:lpstr>CONTROLLORI PID</vt:lpstr>
      <vt:lpstr>Presentazione standard di PowerPoint</vt:lpstr>
      <vt:lpstr>Azione Proporzionale</vt:lpstr>
      <vt:lpstr>Azione Integrale</vt:lpstr>
      <vt:lpstr>Azione Derivativa</vt:lpstr>
      <vt:lpstr> Sistema non lineare  </vt:lpstr>
      <vt:lpstr>COPPIA DIFFERENZIALE   - La coppia deve ruotare contemporaneamente per variare il ‘Pitch’, cioè l’angolo θ intorno all'asse y.  - La coppia deve ruotare in senso opposto per variare il ‘Roll’, cioè l’angolo ψ intorno all'asse x.</vt:lpstr>
      <vt:lpstr>Oggetto PID nel codice </vt:lpstr>
      <vt:lpstr>Deadzone</vt:lpstr>
      <vt:lpstr>Filtro antiDeadzone</vt:lpstr>
      <vt:lpstr>UpdateSat</vt:lpstr>
      <vt:lpstr>La Derivata sperimentale</vt:lpstr>
      <vt:lpstr>Schema pid completo su Simulink</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Controlli Automatici A.A. 2018-2019 Robot Antropomorfo </dc:title>
  <dc:creator>fabio di vincenzo</dc:creator>
  <cp:lastModifiedBy>fabio di vincenzo</cp:lastModifiedBy>
  <cp:revision>17</cp:revision>
  <dcterms:created xsi:type="dcterms:W3CDTF">2019-05-05T20:50:36Z</dcterms:created>
  <dcterms:modified xsi:type="dcterms:W3CDTF">2019-05-06T09:59:44Z</dcterms:modified>
</cp:coreProperties>
</file>